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63" r:id="rId3"/>
    <p:sldId id="365" r:id="rId4"/>
    <p:sldId id="364" r:id="rId5"/>
    <p:sldId id="366" r:id="rId6"/>
    <p:sldId id="381" r:id="rId7"/>
    <p:sldId id="367" r:id="rId8"/>
    <p:sldId id="348" r:id="rId9"/>
    <p:sldId id="349" r:id="rId10"/>
    <p:sldId id="350" r:id="rId11"/>
    <p:sldId id="368" r:id="rId12"/>
    <p:sldId id="353" r:id="rId13"/>
    <p:sldId id="370" r:id="rId14"/>
    <p:sldId id="351" r:id="rId15"/>
    <p:sldId id="354" r:id="rId16"/>
    <p:sldId id="258" r:id="rId17"/>
    <p:sldId id="259" r:id="rId18"/>
    <p:sldId id="263" r:id="rId19"/>
    <p:sldId id="261" r:id="rId20"/>
    <p:sldId id="371" r:id="rId21"/>
    <p:sldId id="262" r:id="rId22"/>
    <p:sldId id="372" r:id="rId23"/>
    <p:sldId id="373" r:id="rId24"/>
    <p:sldId id="357" r:id="rId25"/>
    <p:sldId id="382"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634" autoAdjust="0"/>
  </p:normalViewPr>
  <p:slideViewPr>
    <p:cSldViewPr>
      <p:cViewPr>
        <p:scale>
          <a:sx n="46" d="100"/>
          <a:sy n="46" d="100"/>
        </p:scale>
        <p:origin x="-614"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29/08/2012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29/08/2012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611560" y="476672"/>
            <a:ext cx="7992888" cy="1656184"/>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5" name="4 Rectángulo"/>
          <p:cNvSpPr/>
          <p:nvPr/>
        </p:nvSpPr>
        <p:spPr>
          <a:xfrm>
            <a:off x="899592" y="836712"/>
            <a:ext cx="7416823" cy="923330"/>
          </a:xfrm>
          <a:prstGeom prst="rect">
            <a:avLst/>
          </a:prstGeom>
          <a:solidFill>
            <a:srgbClr val="FFC000"/>
          </a:solidFill>
        </p:spPr>
        <p:txBody>
          <a:bodyPr wrap="square">
            <a:spAutoFit/>
          </a:bodyPr>
          <a:lstStyle/>
          <a:p>
            <a:r>
              <a:rPr lang="es-CO" sz="5400" dirty="0" smtClean="0"/>
              <a:t> LA NOVIA DEL CORDERO</a:t>
            </a:r>
            <a:endParaRPr lang="es-CO" sz="5400" dirty="0"/>
          </a:p>
        </p:txBody>
      </p:sp>
      <p:pic>
        <p:nvPicPr>
          <p:cNvPr id="3074" name="Picture 2" descr="http://t1.gstatic.com/images?q=tbn:ANd9GcRGmAxuoth-KvuTWLEyCfWxAOO5lE11qrN1l1jEwEvDBZtRckLC"/>
          <p:cNvPicPr>
            <a:picLocks noChangeAspect="1" noChangeArrowheads="1"/>
          </p:cNvPicPr>
          <p:nvPr/>
        </p:nvPicPr>
        <p:blipFill>
          <a:blip r:embed="rId2" cstate="print"/>
          <a:srcRect/>
          <a:stretch>
            <a:fillRect/>
          </a:stretch>
        </p:blipFill>
        <p:spPr bwMode="auto">
          <a:xfrm>
            <a:off x="4427984" y="2852936"/>
            <a:ext cx="4104456" cy="3744416"/>
          </a:xfrm>
          <a:prstGeom prst="rect">
            <a:avLst/>
          </a:prstGeom>
          <a:noFill/>
        </p:spPr>
      </p:pic>
      <p:sp>
        <p:nvSpPr>
          <p:cNvPr id="6" name="5 Rectángulo"/>
          <p:cNvSpPr/>
          <p:nvPr/>
        </p:nvSpPr>
        <p:spPr>
          <a:xfrm>
            <a:off x="611560" y="2828836"/>
            <a:ext cx="3600400" cy="4031873"/>
          </a:xfrm>
          <a:prstGeom prst="rect">
            <a:avLst/>
          </a:prstGeom>
        </p:spPr>
        <p:txBody>
          <a:bodyPr wrap="square">
            <a:spAutoFit/>
          </a:bodyPr>
          <a:lstStyle/>
          <a:p>
            <a:pPr algn="ctr"/>
            <a:r>
              <a:rPr lang="es-CO" sz="3200" dirty="0" smtClean="0">
                <a:solidFill>
                  <a:srgbClr val="FF0000"/>
                </a:solidFill>
              </a:rPr>
              <a:t>2 CORINTIOS 11:2.</a:t>
            </a:r>
          </a:p>
          <a:p>
            <a:pPr algn="ctr"/>
            <a:r>
              <a:rPr lang="es-CO" sz="3200" dirty="0" smtClean="0"/>
              <a:t>Porque os celo con celo de Dios; pues os he desposado con un solo esposo, para presentaros como una virgen pura a Cristo</a:t>
            </a:r>
            <a:endParaRPr lang="es-CO" sz="3200" dirty="0"/>
          </a:p>
        </p:txBody>
      </p:sp>
      <p:sp>
        <p:nvSpPr>
          <p:cNvPr id="92162" name="AutoShape 2" descr="https://lh5.googleusercontent.com/-uJAbQDZr99M/TYjBg7oZN4I/AAAAAAAAChI/yDy2Z50AcFg/7028_1149794309870_1377963184_30441131_3569833_n.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074"/>
                                        </p:tgtEl>
                                        <p:attrNameLst>
                                          <p:attrName>style.visibility</p:attrName>
                                        </p:attrNameLst>
                                      </p:cBhvr>
                                      <p:to>
                                        <p:strVal val="visible"/>
                                      </p:to>
                                    </p:set>
                                    <p:anim calcmode="lin" valueType="num">
                                      <p:cBhvr additive="base">
                                        <p:cTn id="17" dur="500" fill="hold"/>
                                        <p:tgtEl>
                                          <p:spTgt spid="3074"/>
                                        </p:tgtEl>
                                        <p:attrNameLst>
                                          <p:attrName>ppt_x</p:attrName>
                                        </p:attrNameLst>
                                      </p:cBhvr>
                                      <p:tavLst>
                                        <p:tav tm="0">
                                          <p:val>
                                            <p:strVal val="#ppt_x"/>
                                          </p:val>
                                        </p:tav>
                                        <p:tav tm="100000">
                                          <p:val>
                                            <p:strVal val="#ppt_x"/>
                                          </p:val>
                                        </p:tav>
                                      </p:tavLst>
                                    </p:anim>
                                    <p:anim calcmode="lin" valueType="num">
                                      <p:cBhvr additive="base">
                                        <p:cTn id="1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23528" y="2967335"/>
            <a:ext cx="5328592" cy="3170099"/>
          </a:xfrm>
          <a:prstGeom prst="rect">
            <a:avLst/>
          </a:prstGeom>
        </p:spPr>
        <p:txBody>
          <a:bodyPr wrap="square">
            <a:spAutoFit/>
          </a:bodyPr>
          <a:lstStyle/>
          <a:p>
            <a:pPr algn="ctr">
              <a:buNone/>
            </a:pPr>
            <a:r>
              <a:rPr lang="es-CO" dirty="0" smtClean="0"/>
              <a:t> </a:t>
            </a:r>
            <a:r>
              <a:rPr lang="es-CO" sz="4000" dirty="0" smtClean="0"/>
              <a:t>Según el diccionario la palabra “</a:t>
            </a:r>
            <a:r>
              <a:rPr lang="es-CO" sz="4000" u="sng" dirty="0" smtClean="0"/>
              <a:t>Desposar</a:t>
            </a:r>
            <a:r>
              <a:rPr lang="es-CO" sz="4000" dirty="0" smtClean="0"/>
              <a:t>” quiere decir: “</a:t>
            </a:r>
            <a:r>
              <a:rPr lang="es-ES" sz="4000" dirty="0" smtClean="0">
                <a:solidFill>
                  <a:srgbClr val="0070C0"/>
                </a:solidFill>
              </a:rPr>
              <a:t>Unir a dos personas en matrimonio</a:t>
            </a:r>
            <a:r>
              <a:rPr lang="es-ES" sz="4000" dirty="0" smtClean="0"/>
              <a:t>”.</a:t>
            </a:r>
            <a:endParaRPr lang="es-CO" sz="4000" dirty="0"/>
          </a:p>
        </p:txBody>
      </p:sp>
      <p:pic>
        <p:nvPicPr>
          <p:cNvPr id="1026" name="Picture 2" descr="http://3.bp.blogspot.com/-AfZY33DzSaA/TgDTkCbiLiI/AAAAAAAAAJ0/edKgIx0o_UU/s1600/entrega-de-la-novia4.jpg"/>
          <p:cNvPicPr>
            <a:picLocks noChangeAspect="1" noChangeArrowheads="1"/>
          </p:cNvPicPr>
          <p:nvPr/>
        </p:nvPicPr>
        <p:blipFill>
          <a:blip r:embed="rId2" cstate="print"/>
          <a:srcRect/>
          <a:stretch>
            <a:fillRect/>
          </a:stretch>
        </p:blipFill>
        <p:spPr bwMode="auto">
          <a:xfrm>
            <a:off x="6012160" y="2852936"/>
            <a:ext cx="2808312" cy="3744416"/>
          </a:xfrm>
          <a:prstGeom prst="rect">
            <a:avLst/>
          </a:prstGeom>
          <a:noFill/>
        </p:spPr>
      </p:pic>
      <p:sp>
        <p:nvSpPr>
          <p:cNvPr id="5" name="4 Marcador de contenido"/>
          <p:cNvSpPr>
            <a:spLocks noGrp="1"/>
          </p:cNvSpPr>
          <p:nvPr>
            <p:ph idx="1"/>
          </p:nvPr>
        </p:nvSpPr>
        <p:spPr>
          <a:xfrm>
            <a:off x="457200" y="260648"/>
            <a:ext cx="8363272" cy="2304256"/>
          </a:xfrm>
        </p:spPr>
        <p:txBody>
          <a:bodyPr>
            <a:normAutofit/>
          </a:bodyPr>
          <a:lstStyle/>
          <a:p>
            <a:pPr algn="ctr">
              <a:buNone/>
            </a:pPr>
            <a:r>
              <a:rPr lang="es-CO" dirty="0" smtClean="0"/>
              <a:t>   El apóstol utiliza aquí tres palabras claves: “</a:t>
            </a:r>
            <a:r>
              <a:rPr lang="es-CO" u="sng" dirty="0" smtClean="0"/>
              <a:t>Desposar</a:t>
            </a:r>
            <a:r>
              <a:rPr lang="es-CO" dirty="0" smtClean="0"/>
              <a:t>”, “</a:t>
            </a:r>
            <a:r>
              <a:rPr lang="es-CO" u="sng" dirty="0" smtClean="0"/>
              <a:t>como</a:t>
            </a:r>
            <a:r>
              <a:rPr lang="es-CO" dirty="0" smtClean="0"/>
              <a:t>” y “</a:t>
            </a:r>
            <a:r>
              <a:rPr lang="es-CO" u="sng" dirty="0" smtClean="0"/>
              <a:t>celo</a:t>
            </a:r>
            <a:r>
              <a:rPr lang="es-CO" dirty="0" smtClean="0"/>
              <a:t>”, las cuales nos ayudan a entender lo que él quiere decir.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blipFill>
            <a:blip r:embed="rId2" cstate="print"/>
            <a:tile tx="0" ty="0" sx="100000" sy="100000" flip="none" algn="tl"/>
          </a:blipFill>
        </p:spPr>
        <p:txBody>
          <a:bodyPr>
            <a:normAutofit fontScale="85000" lnSpcReduction="20000"/>
          </a:bodyPr>
          <a:lstStyle/>
          <a:p>
            <a:pPr marL="0" lvl="0" indent="0" algn="just" fontAlgn="base">
              <a:spcBef>
                <a:spcPct val="0"/>
              </a:spcBef>
              <a:spcAft>
                <a:spcPct val="0"/>
              </a:spcAft>
              <a:buNone/>
            </a:pPr>
            <a:r>
              <a:rPr lang="es-ES" dirty="0" smtClean="0">
                <a:latin typeface="Arial" pitchFamily="34" charset="0"/>
                <a:ea typeface="Times New Roman" pitchFamily="18" charset="0"/>
                <a:cs typeface="Arial" pitchFamily="34" charset="0"/>
              </a:rPr>
              <a:t>Para que nos quede más claro el significado de esta palabra: </a:t>
            </a:r>
            <a:r>
              <a:rPr lang="es-ES" u="sng" dirty="0" smtClean="0">
                <a:latin typeface="Arial" pitchFamily="34" charset="0"/>
                <a:ea typeface="Times New Roman" pitchFamily="18" charset="0"/>
                <a:cs typeface="Arial" pitchFamily="34" charset="0"/>
              </a:rPr>
              <a:t>“desposar”</a:t>
            </a:r>
            <a:r>
              <a:rPr lang="es-ES" dirty="0" smtClean="0">
                <a:latin typeface="Arial" pitchFamily="34" charset="0"/>
                <a:ea typeface="Times New Roman" pitchFamily="18" charset="0"/>
                <a:cs typeface="Arial" pitchFamily="34" charset="0"/>
              </a:rPr>
              <a:t>, tenemos que remitirnos a los tiempos en que fue escrita la Biblia, como se aplicaba.</a:t>
            </a:r>
            <a:r>
              <a:rPr lang="es-ES" dirty="0" smtClean="0">
                <a:solidFill>
                  <a:srgbClr val="0000FF"/>
                </a:solidFill>
                <a:latin typeface="Arial" pitchFamily="34" charset="0"/>
                <a:ea typeface="Times New Roman" pitchFamily="18" charset="0"/>
                <a:cs typeface="Arial" pitchFamily="34" charset="0"/>
              </a:rPr>
              <a:t> </a:t>
            </a:r>
            <a:r>
              <a:rPr lang="es-ES" dirty="0" smtClean="0">
                <a:latin typeface="Arial" pitchFamily="34" charset="0"/>
                <a:ea typeface="Times New Roman" pitchFamily="18" charset="0"/>
                <a:cs typeface="Arial" pitchFamily="34" charset="0"/>
              </a:rPr>
              <a:t>El caso más conocido se encuentra en</a:t>
            </a:r>
            <a:r>
              <a:rPr lang="es-ES" dirty="0" smtClean="0">
                <a:solidFill>
                  <a:srgbClr val="0000FF"/>
                </a:solidFill>
                <a:latin typeface="Arial" pitchFamily="34" charset="0"/>
                <a:ea typeface="Times New Roman" pitchFamily="18" charset="0"/>
                <a:cs typeface="Arial" pitchFamily="34" charset="0"/>
              </a:rPr>
              <a:t> </a:t>
            </a:r>
            <a:r>
              <a:rPr lang="es-ES" dirty="0" smtClean="0">
                <a:solidFill>
                  <a:srgbClr val="FF0000"/>
                </a:solidFill>
                <a:latin typeface="Arial" pitchFamily="34" charset="0"/>
                <a:ea typeface="Times New Roman" pitchFamily="18" charset="0"/>
                <a:cs typeface="Arial" pitchFamily="34" charset="0"/>
              </a:rPr>
              <a:t>San Mateo 1,18.</a:t>
            </a:r>
            <a:endParaRPr lang="es-ES" sz="2800" dirty="0" smtClean="0">
              <a:solidFill>
                <a:srgbClr val="FF0000"/>
              </a:solidFill>
              <a:latin typeface="Arial" pitchFamily="34" charset="0"/>
              <a:cs typeface="Arial" pitchFamily="34" charset="0"/>
            </a:endParaRPr>
          </a:p>
          <a:p>
            <a:pPr marL="0" lvl="0" indent="0" algn="just" eaLnBrk="0" fontAlgn="base" hangingPunct="0">
              <a:spcBef>
                <a:spcPct val="0"/>
              </a:spcBef>
              <a:spcAft>
                <a:spcPct val="0"/>
              </a:spcAft>
              <a:buNone/>
            </a:pPr>
            <a:endParaRPr lang="es-ES" b="1" dirty="0" smtClean="0">
              <a:solidFill>
                <a:srgbClr val="0000FF"/>
              </a:solidFill>
              <a:latin typeface="Arial" pitchFamily="34" charset="0"/>
              <a:ea typeface="Times New Roman" pitchFamily="18" charset="0"/>
              <a:cs typeface="Arial" pitchFamily="34" charset="0"/>
            </a:endParaRPr>
          </a:p>
          <a:p>
            <a:pPr marL="0" lvl="0" indent="0" algn="just" eaLnBrk="0" fontAlgn="base" hangingPunct="0">
              <a:spcBef>
                <a:spcPct val="0"/>
              </a:spcBef>
              <a:spcAft>
                <a:spcPct val="0"/>
              </a:spcAft>
              <a:buNone/>
            </a:pPr>
            <a:r>
              <a:rPr lang="es-ES" b="1" dirty="0" smtClean="0">
                <a:latin typeface="Arial" pitchFamily="34" charset="0"/>
                <a:ea typeface="Times New Roman" pitchFamily="18" charset="0"/>
                <a:cs typeface="Arial" pitchFamily="34" charset="0"/>
              </a:rPr>
              <a:t>“Y la generación de Jesucristo fue de esta manera. Que siendo María su Madre </a:t>
            </a:r>
            <a:r>
              <a:rPr lang="es-ES" b="1" dirty="0" smtClean="0">
                <a:solidFill>
                  <a:srgbClr val="0070C0"/>
                </a:solidFill>
                <a:latin typeface="Arial" pitchFamily="34" charset="0"/>
                <a:ea typeface="Times New Roman" pitchFamily="18" charset="0"/>
                <a:cs typeface="Arial" pitchFamily="34" charset="0"/>
              </a:rPr>
              <a:t>desposada con José, antes que viviesen juntos</a:t>
            </a:r>
            <a:r>
              <a:rPr lang="es-ES" b="1" dirty="0" smtClean="0">
                <a:latin typeface="Arial" pitchFamily="34" charset="0"/>
                <a:ea typeface="Times New Roman" pitchFamily="18" charset="0"/>
                <a:cs typeface="Arial" pitchFamily="34" charset="0"/>
              </a:rPr>
              <a:t>, se halló haber concebido en el vientre de Espíritu Santo”</a:t>
            </a:r>
            <a:endParaRPr lang="es-ES" dirty="0" smtClean="0">
              <a:latin typeface="Arial" pitchFamily="34" charset="0"/>
              <a:ea typeface="Times New Roman" pitchFamily="18" charset="0"/>
              <a:cs typeface="Arial" pitchFamily="34" charset="0"/>
            </a:endParaRPr>
          </a:p>
          <a:p>
            <a:pPr marL="0" lvl="0" indent="0" algn="just" eaLnBrk="0" fontAlgn="base" hangingPunct="0">
              <a:spcBef>
                <a:spcPct val="0"/>
              </a:spcBef>
              <a:spcAft>
                <a:spcPct val="0"/>
              </a:spcAft>
              <a:buNone/>
            </a:pPr>
            <a:endParaRPr lang="es-ES" dirty="0" smtClean="0">
              <a:latin typeface="Arial" pitchFamily="34" charset="0"/>
              <a:ea typeface="Times New Roman" pitchFamily="18" charset="0"/>
              <a:cs typeface="Arial" pitchFamily="34" charset="0"/>
            </a:endParaRPr>
          </a:p>
          <a:p>
            <a:pPr marL="0" lvl="0" indent="0" algn="just" eaLnBrk="0" fontAlgn="base" hangingPunct="0">
              <a:spcBef>
                <a:spcPct val="0"/>
              </a:spcBef>
              <a:spcAft>
                <a:spcPct val="0"/>
              </a:spcAft>
              <a:buNone/>
            </a:pPr>
            <a:r>
              <a:rPr lang="es-ES" dirty="0" smtClean="0">
                <a:latin typeface="Arial" pitchFamily="34" charset="0"/>
                <a:ea typeface="Times New Roman" pitchFamily="18" charset="0"/>
                <a:cs typeface="Arial" pitchFamily="34" charset="0"/>
              </a:rPr>
              <a:t>Como vemos, “desposar”, es la promesa mutua de futuro matrimonio que se hacen dos personas,</a:t>
            </a:r>
            <a:r>
              <a:rPr lang="es-ES" sz="2800" dirty="0" smtClean="0">
                <a:latin typeface="Arial" pitchFamily="34" charset="0"/>
                <a:cs typeface="Arial" pitchFamily="34" charset="0"/>
              </a:rPr>
              <a:t> y </a:t>
            </a:r>
            <a:r>
              <a:rPr lang="es-ES" dirty="0" smtClean="0">
                <a:latin typeface="Arial" pitchFamily="34" charset="0"/>
                <a:cs typeface="Arial" pitchFamily="34" charset="0"/>
              </a:rPr>
              <a:t>e</a:t>
            </a:r>
            <a:r>
              <a:rPr lang="es-ES" dirty="0" smtClean="0">
                <a:latin typeface="Arial" pitchFamily="34" charset="0"/>
                <a:ea typeface="Times New Roman" pitchFamily="18" charset="0"/>
                <a:cs typeface="Arial" pitchFamily="34" charset="0"/>
              </a:rPr>
              <a:t>ntre los judíos, el desposorio o promesa mutua de futuro matrimonio que se hacen dos personas  se consideraba tan firme como el matrimonio, y no podía ser disuelto excepto por divorcio. </a:t>
            </a:r>
            <a:endParaRPr lang="es-ES" sz="4400" dirty="0" smtClean="0">
              <a:latin typeface="Arial" pitchFamily="34" charset="0"/>
              <a:cs typeface="Arial" pitchFamily="34" charset="0"/>
            </a:endParaRP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1">
              <a:lumMod val="20000"/>
              <a:lumOff val="80000"/>
            </a:schemeClr>
          </a:solidFill>
        </p:spPr>
        <p:txBody>
          <a:bodyPr>
            <a:normAutofit fontScale="92500" lnSpcReduction="20000"/>
          </a:bodyPr>
          <a:lstStyle/>
          <a:p>
            <a:pPr algn="ctr">
              <a:buNone/>
            </a:pPr>
            <a:r>
              <a:rPr lang="es-ES" b="1" dirty="0" smtClean="0"/>
              <a:t>    </a:t>
            </a:r>
            <a:r>
              <a:rPr lang="es-ES" dirty="0" smtClean="0"/>
              <a:t>El proceso del matrimonio judío tenía varias ceremonias. Una era el desposorio, que formando parte del matrimonio legal, era como el principio del mismo.</a:t>
            </a:r>
          </a:p>
          <a:p>
            <a:pPr>
              <a:buNone/>
            </a:pPr>
            <a:endParaRPr lang="es-ES" dirty="0" smtClean="0"/>
          </a:p>
          <a:p>
            <a:pPr algn="ctr">
              <a:buNone/>
            </a:pPr>
            <a:r>
              <a:rPr lang="es-ES" dirty="0" smtClean="0"/>
              <a:t>    El proceso matrimonial culminaba legalmente con el traslado de la desposada a la casa del esposo. Para esto podía pasar un espacio de meses o incluso años.</a:t>
            </a:r>
          </a:p>
          <a:p>
            <a:pPr algn="ctr">
              <a:buNone/>
            </a:pPr>
            <a:r>
              <a:rPr lang="es-ES" b="1" dirty="0" smtClean="0"/>
              <a:t> </a:t>
            </a:r>
          </a:p>
          <a:p>
            <a:pPr algn="ctr">
              <a:buNone/>
            </a:pPr>
            <a:r>
              <a:rPr lang="es-ES" dirty="0" smtClean="0"/>
              <a:t>Los estudios de hoy consideran que la ceremonia del matrimonio consistía en el </a:t>
            </a:r>
            <a:r>
              <a:rPr lang="es-ES" dirty="0" smtClean="0">
                <a:solidFill>
                  <a:srgbClr val="0070C0"/>
                </a:solidFill>
              </a:rPr>
              <a:t>cambio de casa por parte de la novia a la de su desposado</a:t>
            </a:r>
            <a:r>
              <a:rPr lang="es-ES" dirty="0" smtClean="0"/>
              <a:t>, o a la casa del padre de éste, finalmente se celebraba el matrimonio.</a:t>
            </a:r>
          </a:p>
          <a:p>
            <a:endParaRPr lang="es-CO" dirty="0" smtClean="0"/>
          </a:p>
          <a:p>
            <a:pPr algn="ctr">
              <a:buNone/>
            </a:pPr>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25000" lnSpcReduction="20000"/>
          </a:bodyPr>
          <a:lstStyle/>
          <a:p>
            <a:pPr algn="ctr">
              <a:buNone/>
            </a:pPr>
            <a:r>
              <a:rPr lang="es-CO" dirty="0" smtClean="0"/>
              <a:t>    </a:t>
            </a:r>
            <a:r>
              <a:rPr lang="es-CO" sz="12800" dirty="0" smtClean="0"/>
              <a:t>Otra palabra que utiliza San Pablo aquí es la palabra “</a:t>
            </a:r>
            <a:r>
              <a:rPr lang="es-CO" sz="12800" u="sng" dirty="0" smtClean="0"/>
              <a:t>como</a:t>
            </a:r>
            <a:r>
              <a:rPr lang="es-CO" sz="12800" dirty="0" smtClean="0"/>
              <a:t>”.</a:t>
            </a:r>
          </a:p>
          <a:p>
            <a:pPr>
              <a:buNone/>
            </a:pPr>
            <a:r>
              <a:rPr lang="es-CO" sz="12800" dirty="0" smtClean="0"/>
              <a:t>   </a:t>
            </a:r>
          </a:p>
          <a:p>
            <a:pPr algn="ctr">
              <a:buNone/>
            </a:pPr>
            <a:r>
              <a:rPr lang="es-CO" sz="12800" dirty="0" smtClean="0">
                <a:solidFill>
                  <a:srgbClr val="FF0000"/>
                </a:solidFill>
              </a:rPr>
              <a:t>¿Cómo qué? </a:t>
            </a:r>
            <a:r>
              <a:rPr lang="es-CO" sz="12800" dirty="0" smtClean="0"/>
              <a:t>Como una “</a:t>
            </a:r>
            <a:r>
              <a:rPr lang="es-CO" sz="12800" dirty="0" smtClean="0">
                <a:solidFill>
                  <a:srgbClr val="0070C0"/>
                </a:solidFill>
              </a:rPr>
              <a:t>virgen pura” para su marido.</a:t>
            </a:r>
          </a:p>
          <a:p>
            <a:pPr algn="ctr">
              <a:buNone/>
            </a:pPr>
            <a:endParaRPr lang="es-CO" sz="12800" dirty="0" smtClean="0"/>
          </a:p>
          <a:p>
            <a:pPr algn="ctr">
              <a:buNone/>
            </a:pPr>
            <a:r>
              <a:rPr lang="es-CO" sz="12800" dirty="0" smtClean="0"/>
              <a:t>Note que el apóstol Pablo utiliza a una novia “como” un </a:t>
            </a:r>
            <a:r>
              <a:rPr lang="es-CO" sz="12800" dirty="0" smtClean="0">
                <a:solidFill>
                  <a:srgbClr val="0070C0"/>
                </a:solidFill>
              </a:rPr>
              <a:t>símbolo</a:t>
            </a:r>
            <a:r>
              <a:rPr lang="es-CO" sz="12800" dirty="0" smtClean="0"/>
              <a:t> del amor que siente para con su novio, Pablo dice que  lo mismo debe sentir la iglesia por Cristo,  </a:t>
            </a:r>
            <a:r>
              <a:rPr lang="es-CO" sz="12800" i="1" dirty="0" smtClean="0">
                <a:solidFill>
                  <a:srgbClr val="0070C0"/>
                </a:solidFill>
              </a:rPr>
              <a:t>pero esta </a:t>
            </a:r>
            <a:r>
              <a:rPr lang="es-CO" sz="12800" i="1" u="sng" dirty="0" smtClean="0">
                <a:solidFill>
                  <a:srgbClr val="0070C0"/>
                </a:solidFill>
              </a:rPr>
              <a:t>realmente</a:t>
            </a:r>
            <a:r>
              <a:rPr lang="es-CO" sz="12800" i="1" dirty="0" smtClean="0">
                <a:solidFill>
                  <a:srgbClr val="0070C0"/>
                </a:solidFill>
              </a:rPr>
              <a:t> no es la novia</a:t>
            </a:r>
            <a:r>
              <a:rPr lang="es-CO" sz="12800" dirty="0" smtClean="0"/>
              <a:t>, es un símbolo del amor que existe entre novios y finalmente entre esposos</a:t>
            </a:r>
          </a:p>
          <a:p>
            <a:pPr algn="ctr">
              <a:buNone/>
            </a:pPr>
            <a:endParaRPr lang="es-CO" sz="12800" dirty="0" smtClean="0"/>
          </a:p>
          <a:p>
            <a:pPr algn="ctr">
              <a:buNone/>
            </a:pPr>
            <a:r>
              <a:rPr lang="es-CO" sz="12800" dirty="0" smtClean="0"/>
              <a:t> </a:t>
            </a:r>
            <a:endParaRPr lang="es-CO" sz="6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to="" calcmode="lin" valueType="num">
                                      <p:cBhvr>
                                        <p:cTn id="2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698976" cy="5688632"/>
          </a:xfrm>
        </p:spPr>
        <p:txBody>
          <a:bodyPr>
            <a:normAutofit/>
          </a:bodyPr>
          <a:lstStyle/>
          <a:p>
            <a:pPr algn="ctr">
              <a:buNone/>
            </a:pPr>
            <a:r>
              <a:rPr lang="es-CO" dirty="0" smtClean="0"/>
              <a:t>    Lo que Pablo desea aquí es incentivar en la iglesia un espíritu de santidad: </a:t>
            </a:r>
            <a:r>
              <a:rPr lang="es-ES" dirty="0" smtClean="0"/>
              <a:t> </a:t>
            </a:r>
          </a:p>
          <a:p>
            <a:pPr algn="ctr">
              <a:buNone/>
            </a:pPr>
            <a:r>
              <a:rPr lang="es-ES" dirty="0" smtClean="0"/>
              <a:t>“Como hijos obedientes, no os conforméis a los deseos que antes teníais estando en vuestra ignorancia;  </a:t>
            </a:r>
            <a:r>
              <a:rPr lang="es-ES" i="1" dirty="0" smtClean="0">
                <a:solidFill>
                  <a:srgbClr val="0070C0"/>
                </a:solidFill>
              </a:rPr>
              <a:t>sino, como aquel que os llamó es </a:t>
            </a:r>
            <a:r>
              <a:rPr lang="es-ES" i="1" u="sng" dirty="0" smtClean="0">
                <a:solidFill>
                  <a:srgbClr val="0070C0"/>
                </a:solidFill>
              </a:rPr>
              <a:t>santo</a:t>
            </a:r>
            <a:r>
              <a:rPr lang="es-ES" i="1" dirty="0" smtClean="0">
                <a:solidFill>
                  <a:srgbClr val="0070C0"/>
                </a:solidFill>
              </a:rPr>
              <a:t>, sed también vosotros </a:t>
            </a:r>
            <a:r>
              <a:rPr lang="es-ES" i="1" u="sng" dirty="0" smtClean="0">
                <a:solidFill>
                  <a:srgbClr val="0070C0"/>
                </a:solidFill>
              </a:rPr>
              <a:t>santos</a:t>
            </a:r>
            <a:r>
              <a:rPr lang="es-ES" i="1" dirty="0" smtClean="0">
                <a:solidFill>
                  <a:srgbClr val="0070C0"/>
                </a:solidFill>
              </a:rPr>
              <a:t> en </a:t>
            </a:r>
            <a:r>
              <a:rPr lang="es-ES" i="1" u="sng" dirty="0" smtClean="0">
                <a:solidFill>
                  <a:srgbClr val="0070C0"/>
                </a:solidFill>
              </a:rPr>
              <a:t>toda vuestra manera de vivir”</a:t>
            </a:r>
            <a:r>
              <a:rPr lang="es-ES" u="sng" dirty="0" smtClean="0"/>
              <a:t> </a:t>
            </a:r>
            <a:r>
              <a:rPr lang="es-ES" dirty="0" smtClean="0">
                <a:solidFill>
                  <a:srgbClr val="FF0000"/>
                </a:solidFill>
              </a:rPr>
              <a:t>(1 Pedro 1:14 up y verso 15).. </a:t>
            </a:r>
            <a:endParaRPr lang="en-US" dirty="0" smtClean="0">
              <a:solidFill>
                <a:srgbClr val="FF0000"/>
              </a:solidFill>
            </a:endParaRPr>
          </a:p>
        </p:txBody>
      </p:sp>
      <p:pic>
        <p:nvPicPr>
          <p:cNvPr id="4" name="Picture 4" descr="http://t3.gstatic.com/images?q=tbn:ANd9GcQpNMBByAYWmOkUzFV6N7fGJgsnIZOnnLrVn_ddfATwTd7YMABw"/>
          <p:cNvPicPr>
            <a:picLocks noChangeAspect="1" noChangeArrowheads="1"/>
          </p:cNvPicPr>
          <p:nvPr/>
        </p:nvPicPr>
        <p:blipFill>
          <a:blip r:embed="rId2" cstate="print"/>
          <a:srcRect/>
          <a:stretch>
            <a:fillRect/>
          </a:stretch>
        </p:blipFill>
        <p:spPr bwMode="auto">
          <a:xfrm>
            <a:off x="6300192" y="1556792"/>
            <a:ext cx="2520280" cy="3528392"/>
          </a:xfrm>
          <a:prstGeom prst="rect">
            <a:avLst/>
          </a:prstGeom>
          <a:noFill/>
        </p:spPr>
      </p:pic>
      <p:sp>
        <p:nvSpPr>
          <p:cNvPr id="5" name="4 Rectángulo"/>
          <p:cNvSpPr/>
          <p:nvPr/>
        </p:nvSpPr>
        <p:spPr>
          <a:xfrm>
            <a:off x="6444208" y="5085184"/>
            <a:ext cx="2448272" cy="461665"/>
          </a:xfrm>
          <a:prstGeom prst="rect">
            <a:avLst/>
          </a:prstGeom>
        </p:spPr>
        <p:txBody>
          <a:bodyPr wrap="square">
            <a:spAutoFit/>
          </a:bodyPr>
          <a:lstStyle/>
          <a:p>
            <a:pPr algn="ctr"/>
            <a:r>
              <a:rPr lang="es-ES" sz="2400" b="1" dirty="0" smtClean="0">
                <a:solidFill>
                  <a:srgbClr val="FF0000"/>
                </a:solidFill>
              </a:rPr>
              <a:t>Lea Lev.11:44,45</a:t>
            </a:r>
            <a:endParaRPr lang="es-CO"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
                                        <p:tgtEl>
                                          <p:spTgt spid="5"/>
                                        </p:tgtEl>
                                      </p:cBhvr>
                                    </p:animEffect>
                                    <p:anim calcmode="lin" valueType="num">
                                      <p:cBhvr>
                                        <p:cTn id="18" dur="400" fill="hold"/>
                                        <p:tgtEl>
                                          <p:spTgt spid="5"/>
                                        </p:tgtEl>
                                        <p:attrNameLst>
                                          <p:attrName>ppt_x</p:attrName>
                                        </p:attrNameLst>
                                      </p:cBhvr>
                                      <p:tavLst>
                                        <p:tav tm="0">
                                          <p:val>
                                            <p:strVal val="#ppt_x"/>
                                          </p:val>
                                        </p:tav>
                                        <p:tav tm="100000">
                                          <p:val>
                                            <p:strVal val="#ppt_x"/>
                                          </p:val>
                                        </p:tav>
                                      </p:tavLst>
                                    </p:anim>
                                    <p:anim calcmode="lin" valueType="num">
                                      <p:cBhvr>
                                        <p:cTn id="19" dur="400" fill="hold"/>
                                        <p:tgtEl>
                                          <p:spTgt spid="5"/>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10000"/>
          </a:bodyPr>
          <a:lstStyle/>
          <a:p>
            <a:pPr algn="ctr">
              <a:buNone/>
            </a:pPr>
            <a:r>
              <a:rPr lang="es-CO" dirty="0" smtClean="0"/>
              <a:t>    </a:t>
            </a:r>
            <a:r>
              <a:rPr lang="es-CO" dirty="0" smtClean="0">
                <a:solidFill>
                  <a:srgbClr val="FF0000"/>
                </a:solidFill>
              </a:rPr>
              <a:t>Efesios 5:25-28</a:t>
            </a:r>
            <a:r>
              <a:rPr lang="es-CO" dirty="0" smtClean="0"/>
              <a:t>.</a:t>
            </a:r>
            <a:r>
              <a:rPr lang="es-CO" baseline="30000" dirty="0" smtClean="0"/>
              <a:t> </a:t>
            </a:r>
            <a:r>
              <a:rPr lang="es-CO" dirty="0" smtClean="0"/>
              <a:t> Maridos, amad a vuestras mujeres, </a:t>
            </a:r>
            <a:r>
              <a:rPr lang="es-CO" dirty="0" smtClean="0">
                <a:solidFill>
                  <a:srgbClr val="0070C0"/>
                </a:solidFill>
              </a:rPr>
              <a:t>así como Cristo amó a la iglesia</a:t>
            </a:r>
            <a:r>
              <a:rPr lang="es-CO" dirty="0" smtClean="0"/>
              <a:t>, y se entregó a sí mismo por ella,  para santificarla, habiéndola purificado en el lavamiento del agua por la palabra,  a fin de presentársela a sí mismo, una iglesia gloriosa, que no tuviese mancha ni arruga ni cosa semejante, sino que fuese santa y sin mancha. </a:t>
            </a:r>
            <a:endParaRPr lang="es-CO" baseline="30000" dirty="0" smtClean="0"/>
          </a:p>
          <a:p>
            <a:pPr algn="ctr">
              <a:buNone/>
            </a:pPr>
            <a:endParaRPr lang="es-CO" baseline="30000" dirty="0" smtClean="0"/>
          </a:p>
          <a:p>
            <a:pPr algn="ctr">
              <a:buNone/>
            </a:pPr>
            <a:r>
              <a:rPr lang="es-CO" dirty="0" smtClean="0"/>
              <a:t>Así también los maridos deben amar a sus mujeres como a sus mismos cuerpos. El que ama a su mujer, a sí mismo se ama.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410944" cy="5577483"/>
          </a:xfrm>
        </p:spPr>
        <p:txBody>
          <a:bodyPr>
            <a:normAutofit fontScale="92500" lnSpcReduction="10000"/>
          </a:bodyPr>
          <a:lstStyle/>
          <a:p>
            <a:pPr algn="ctr">
              <a:buNone/>
            </a:pPr>
            <a:r>
              <a:rPr lang="es-CO" sz="4000" dirty="0" smtClean="0"/>
              <a:t>Según lo dice San Pablo aquí, la iglesia es un símbolo de la “novia desposada” con Cristo. Y esto debe haber suscitado en la mente de los creyentes una emoción incomparable como futuro evento celestial. </a:t>
            </a:r>
            <a:r>
              <a:rPr lang="es-CO" dirty="0" smtClean="0"/>
              <a:t>    </a:t>
            </a:r>
            <a:endParaRPr lang="es-CO" dirty="0">
              <a:solidFill>
                <a:srgbClr val="0070C0"/>
              </a:solidFill>
            </a:endParaRPr>
          </a:p>
        </p:txBody>
      </p:sp>
      <p:pic>
        <p:nvPicPr>
          <p:cNvPr id="102404" name="Picture 4" descr="http://t1.gstatic.com/images?q=tbn:ANd9GcSSiDIVb9Tmbe2D-pvVdq5-PNSLKAnSo9YYvZiykyFywqUgpNyJsQ"/>
          <p:cNvPicPr>
            <a:picLocks noChangeAspect="1" noChangeArrowheads="1"/>
          </p:cNvPicPr>
          <p:nvPr/>
        </p:nvPicPr>
        <p:blipFill>
          <a:blip r:embed="rId2" cstate="print"/>
          <a:srcRect/>
          <a:stretch>
            <a:fillRect/>
          </a:stretch>
        </p:blipFill>
        <p:spPr bwMode="auto">
          <a:xfrm>
            <a:off x="5940152" y="1556792"/>
            <a:ext cx="3203848" cy="31683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5688632" cy="5904656"/>
          </a:xfrm>
        </p:spPr>
        <p:txBody>
          <a:bodyPr>
            <a:normAutofit lnSpcReduction="10000"/>
          </a:bodyPr>
          <a:lstStyle/>
          <a:p>
            <a:pPr algn="ctr">
              <a:buNone/>
            </a:pPr>
            <a:r>
              <a:rPr lang="es-CO" dirty="0" smtClean="0"/>
              <a:t>    </a:t>
            </a:r>
            <a:r>
              <a:rPr lang="es-CO" sz="4000" dirty="0" smtClean="0"/>
              <a:t>Cuando oímos de las “Bodas del Cordero” nos sentimos atrapados en un profundo gozo al pensar en lo que será ese espectáculo de colores, sonidos y alabanzas celestiales y  nosotros siendo parte de ese  cortejo glorioso.</a:t>
            </a:r>
            <a:endParaRPr lang="es-CO" sz="4000" dirty="0"/>
          </a:p>
        </p:txBody>
      </p:sp>
      <p:sp>
        <p:nvSpPr>
          <p:cNvPr id="90114" name="AutoShape 2" descr="http://t3.gstatic.com/images?q=tbn:ANd9GcQKZtW58Dm-qMxncVMSLHJuxhadEo7cBkK-0s-tJGbJtHhG6PjEz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16" name="AutoShape 4" descr="http://us.123rf.com/400wm/400/400/antikainen/antikainen1008/antikainen100800094/7682694-servicio-de-cena-formal-como-en-una-boda-banquetes.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18" name="AutoShape 6" descr="http://us.123rf.com/400wm/400/400/antikainen/antikainen1008/antikainen100800094/7682694-servicio-de-cena-formal-como-en-una-boda-banquetes.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20" name="AutoShape 8" descr="http://t0.gstatic.com/images?q=tbn:ANd9GcSB7WJtaQxWY2lD5w-VSmDCqFUVcEcelNqb4ImVznnuBRboDDZwP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22" name="AutoShape 10" descr="http://t0.gstatic.com/images?q=tbn:ANd9GcSB7WJtaQxWY2lD5w-VSmDCqFUVcEcelNqb4ImVznnuBRboDDZwP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24" name="AutoShape 12" descr="http://t1.gstatic.com/images?q=tbn:ANd9GcQ9_9RVuO6wVk_2ynsNYDQ1xrxelD9lwVDmnau5Bb0s7zFbuDI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26" name="AutoShape 14" descr="http://t1.gstatic.com/images?q=tbn:ANd9GcQ9_9RVuO6wVk_2ynsNYDQ1xrxelD9lwVDmnau5Bb0s7zFbuDI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28" name="AutoShape 16" descr="https://lh5.googleusercontent.com/-uJAbQDZr99M/TYjBg7oZN4I/AAAAAAAAChI/yDy2Z50AcFg/7028_1149794309870_1377963184_30441131_3569833_n.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30" name="AutoShape 18" descr="https://lh5.googleusercontent.com/-uJAbQDZr99M/TYjBg7oZN4I/AAAAAAAAChI/yDy2Z50AcFg/7028_1149794309870_1377963184_30441131_3569833_n.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32" name="AutoShape 20" descr="https://lh5.googleusercontent.com/-uJAbQDZr99M/TYjBg7oZN4I/AAAAAAAAChI/yDy2Z50AcFg/7028_1149794309870_1377963184_30441131_3569833_n.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0134" name="AutoShape 22" descr="https://lh5.googleusercontent.com/-uJAbQDZr99M/TYjBg7oZN4I/AAAAAAAAChI/yDy2Z50AcFg/7028_1149794309870_1377963184_30441131_3569833_n.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90136" name="Picture 24" descr="http://t0.gstatic.com/images?q=tbn:ANd9GcSB7WJtaQxWY2lD5w-VSmDCqFUVcEcelNqb4ImVznnuBRboDDZwPQ"/>
          <p:cNvPicPr>
            <a:picLocks noChangeAspect="1" noChangeArrowheads="1"/>
          </p:cNvPicPr>
          <p:nvPr/>
        </p:nvPicPr>
        <p:blipFill>
          <a:blip r:embed="rId2" cstate="print"/>
          <a:srcRect/>
          <a:stretch>
            <a:fillRect/>
          </a:stretch>
        </p:blipFill>
        <p:spPr bwMode="auto">
          <a:xfrm>
            <a:off x="5940152" y="1052736"/>
            <a:ext cx="2952328" cy="403247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6048672"/>
          </a:xfrm>
        </p:spPr>
        <p:txBody>
          <a:bodyPr>
            <a:normAutofit fontScale="92500"/>
          </a:bodyPr>
          <a:lstStyle/>
          <a:p>
            <a:pPr algn="ctr">
              <a:buNone/>
            </a:pPr>
            <a:r>
              <a:rPr lang="es-CO" dirty="0" smtClean="0"/>
              <a:t>     </a:t>
            </a:r>
            <a:r>
              <a:rPr lang="es-CO" sz="4000" dirty="0" smtClean="0"/>
              <a:t>Si el Edén es un símbolo del cielo donde se dio el primer matrimonio, es de esperar por la vía del simbolismo, que </a:t>
            </a:r>
            <a:r>
              <a:rPr lang="es-CO" sz="4000" dirty="0" smtClean="0">
                <a:solidFill>
                  <a:srgbClr val="0070C0"/>
                </a:solidFill>
              </a:rPr>
              <a:t>Adán era una figura de Cristo</a:t>
            </a:r>
            <a:r>
              <a:rPr lang="es-CO" sz="4000" dirty="0" smtClean="0"/>
              <a:t>, mientras que </a:t>
            </a:r>
            <a:r>
              <a:rPr lang="es-CO" sz="4000" dirty="0" smtClean="0">
                <a:solidFill>
                  <a:srgbClr val="0070C0"/>
                </a:solidFill>
              </a:rPr>
              <a:t>Eva lo era de la “desposada”.</a:t>
            </a:r>
            <a:endParaRPr lang="es-CO" sz="4000" dirty="0"/>
          </a:p>
        </p:txBody>
      </p:sp>
      <p:pic>
        <p:nvPicPr>
          <p:cNvPr id="89090" name="Picture 2" descr="http://t1.gstatic.com/images?q=tbn:ANd9GcQ962mhC_K8AYoZa88_MIsxyBeqc0FOo_USnETHgfn9ue3oQagE"/>
          <p:cNvPicPr>
            <a:picLocks noChangeAspect="1" noChangeArrowheads="1"/>
          </p:cNvPicPr>
          <p:nvPr/>
        </p:nvPicPr>
        <p:blipFill>
          <a:blip r:embed="rId2" cstate="print"/>
          <a:srcRect/>
          <a:stretch>
            <a:fillRect/>
          </a:stretch>
        </p:blipFill>
        <p:spPr bwMode="auto">
          <a:xfrm>
            <a:off x="6156176" y="548680"/>
            <a:ext cx="2016224" cy="2016224"/>
          </a:xfrm>
          <a:prstGeom prst="rect">
            <a:avLst/>
          </a:prstGeom>
          <a:noFill/>
        </p:spPr>
      </p:pic>
      <p:sp>
        <p:nvSpPr>
          <p:cNvPr id="4" name="3 Rectángulo"/>
          <p:cNvSpPr/>
          <p:nvPr/>
        </p:nvSpPr>
        <p:spPr>
          <a:xfrm>
            <a:off x="5292080" y="2780928"/>
            <a:ext cx="3851920" cy="3785652"/>
          </a:xfrm>
          <a:prstGeom prst="rect">
            <a:avLst/>
          </a:prstGeom>
        </p:spPr>
        <p:txBody>
          <a:bodyPr wrap="square">
            <a:spAutoFit/>
          </a:bodyPr>
          <a:lstStyle/>
          <a:p>
            <a:pPr algn="ctr"/>
            <a:r>
              <a:rPr lang="es-CO" sz="2400" dirty="0" smtClean="0">
                <a:solidFill>
                  <a:srgbClr val="FF0000"/>
                </a:solidFill>
              </a:rPr>
              <a:t>Hasta aquí hemos descubierto (</a:t>
            </a:r>
            <a:r>
              <a:rPr lang="es-CO" sz="2400" b="1" dirty="0" smtClean="0">
                <a:solidFill>
                  <a:srgbClr val="002060"/>
                </a:solidFill>
              </a:rPr>
              <a:t>1</a:t>
            </a:r>
            <a:r>
              <a:rPr lang="es-CO" sz="2400" dirty="0" smtClean="0">
                <a:solidFill>
                  <a:srgbClr val="FF0000"/>
                </a:solidFill>
              </a:rPr>
              <a:t>), que la iglesia es un símbolo del matrimonio (</a:t>
            </a:r>
            <a:r>
              <a:rPr lang="es-CO" sz="2400" b="1" dirty="0" smtClean="0">
                <a:solidFill>
                  <a:srgbClr val="002060"/>
                </a:solidFill>
              </a:rPr>
              <a:t>2</a:t>
            </a:r>
            <a:r>
              <a:rPr lang="es-CO" sz="2400" dirty="0" smtClean="0">
                <a:solidFill>
                  <a:srgbClr val="FF0000"/>
                </a:solidFill>
              </a:rPr>
              <a:t>), que el matrimonio es un símbolo de la de unión de Cristo con su esposa. </a:t>
            </a:r>
            <a:r>
              <a:rPr lang="es-CO" sz="2400" i="1" u="sng" dirty="0" smtClean="0">
                <a:solidFill>
                  <a:srgbClr val="002060"/>
                </a:solidFill>
              </a:rPr>
              <a:t>¿Pero dónde está la esposa de Cristo?</a:t>
            </a:r>
            <a:r>
              <a:rPr lang="es-CO" sz="2400" dirty="0" smtClean="0">
                <a:solidFill>
                  <a:srgbClr val="FF0000"/>
                </a:solidFill>
              </a:rPr>
              <a:t> </a:t>
            </a:r>
          </a:p>
          <a:p>
            <a:pPr algn="ctr"/>
            <a:r>
              <a:rPr lang="es-CO" sz="2400" dirty="0" smtClean="0">
                <a:solidFill>
                  <a:srgbClr val="FF0000"/>
                </a:solidFill>
              </a:rPr>
              <a:t>Eso lo vamos a descubrir más adelante.</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
                                        <p:tgtEl>
                                          <p:spTgt spid="4">
                                            <p:txEl>
                                              <p:pRg st="0" end="0"/>
                                            </p:txEl>
                                          </p:spTgt>
                                        </p:tgtEl>
                                      </p:cBhvr>
                                    </p:animEffect>
                                    <p:anim calcmode="lin" valueType="num">
                                      <p:cBhvr>
                                        <p:cTn id="8"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 calcmode="lin" valueType="num">
                                      <p:cBhvr>
                                        <p:cTn id="16"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7"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8"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148064" cy="5649491"/>
          </a:xfrm>
        </p:spPr>
        <p:txBody>
          <a:bodyPr>
            <a:normAutofit lnSpcReduction="10000"/>
          </a:bodyPr>
          <a:lstStyle/>
          <a:p>
            <a:pPr algn="ctr">
              <a:buNone/>
            </a:pPr>
            <a:r>
              <a:rPr lang="es-CO" dirty="0" smtClean="0"/>
              <a:t>    </a:t>
            </a:r>
            <a:r>
              <a:rPr lang="es-CO" sz="4400" dirty="0" smtClean="0"/>
              <a:t>A través de toda la Biblia Dios utiliza el matrimonio como un símbolo para ilustrar el amor de Cristo con su esposa, y lo que Dios esperaba de su iglesia. </a:t>
            </a:r>
            <a:endParaRPr lang="es-CO" sz="4400" dirty="0"/>
          </a:p>
        </p:txBody>
      </p:sp>
      <p:pic>
        <p:nvPicPr>
          <p:cNvPr id="1028" name="Picture 4" descr="http://t2.gstatic.com/images?q=tbn:ANd9GcQhX5K09IpPwoW49X1-rHk986s44dP8ZJnLlVaNMKRWhme0UG094w"/>
          <p:cNvPicPr>
            <a:picLocks noChangeAspect="1" noChangeArrowheads="1"/>
          </p:cNvPicPr>
          <p:nvPr/>
        </p:nvPicPr>
        <p:blipFill>
          <a:blip r:embed="rId2" cstate="print"/>
          <a:srcRect/>
          <a:stretch>
            <a:fillRect/>
          </a:stretch>
        </p:blipFill>
        <p:spPr bwMode="auto">
          <a:xfrm>
            <a:off x="5364088" y="4293096"/>
            <a:ext cx="2808312" cy="2232248"/>
          </a:xfrm>
          <a:prstGeom prst="rect">
            <a:avLst/>
          </a:prstGeom>
          <a:noFill/>
        </p:spPr>
      </p:pic>
      <p:pic>
        <p:nvPicPr>
          <p:cNvPr id="1030" name="Picture 6" descr="http://t0.gstatic.com/images?q=tbn:ANd9GcQMbN4xS44SybkXyDtfVGGuJ32IFK9sIbqwlUffgththQGCf5y6Rw"/>
          <p:cNvPicPr>
            <a:picLocks noChangeAspect="1" noChangeArrowheads="1"/>
          </p:cNvPicPr>
          <p:nvPr/>
        </p:nvPicPr>
        <p:blipFill>
          <a:blip r:embed="rId3" cstate="print"/>
          <a:srcRect/>
          <a:stretch>
            <a:fillRect/>
          </a:stretch>
        </p:blipFill>
        <p:spPr bwMode="auto">
          <a:xfrm>
            <a:off x="5580112" y="2348880"/>
            <a:ext cx="2466975" cy="1847851"/>
          </a:xfrm>
          <a:prstGeom prst="rect">
            <a:avLst/>
          </a:prstGeom>
          <a:noFill/>
        </p:spPr>
      </p:pic>
      <p:pic>
        <p:nvPicPr>
          <p:cNvPr id="1032" name="Picture 8" descr="http://t0.gstatic.com/images?q=tbn:ANd9GcQhxRtok8K-gnUr9MhOeYMLhzOgM51V4DC1rMlJC6TsXcnYWJjv"/>
          <p:cNvPicPr>
            <a:picLocks noChangeAspect="1" noChangeArrowheads="1"/>
          </p:cNvPicPr>
          <p:nvPr/>
        </p:nvPicPr>
        <p:blipFill>
          <a:blip r:embed="rId4" cstate="print"/>
          <a:srcRect/>
          <a:stretch>
            <a:fillRect/>
          </a:stretch>
        </p:blipFill>
        <p:spPr bwMode="auto">
          <a:xfrm>
            <a:off x="5940152" y="260648"/>
            <a:ext cx="1872208" cy="2033787"/>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5122912" cy="2880320"/>
          </a:xfrm>
        </p:spPr>
        <p:txBody>
          <a:bodyPr>
            <a:normAutofit lnSpcReduction="10000"/>
          </a:bodyPr>
          <a:lstStyle/>
          <a:p>
            <a:pPr algn="ctr">
              <a:buNone/>
            </a:pPr>
            <a:r>
              <a:rPr lang="es-CO" dirty="0" smtClean="0"/>
              <a:t>    Pero como ese matrimonio fue manchado por el pecado, se hizo necesario un sacrificio para restaurar lo que el pecado había hecho.</a:t>
            </a:r>
            <a:endParaRPr lang="es-CO" dirty="0"/>
          </a:p>
        </p:txBody>
      </p:sp>
      <p:pic>
        <p:nvPicPr>
          <p:cNvPr id="105474" name="Picture 2" descr="http://t1.gstatic.com/images?q=tbn:ANd9GcQuAaaPgcl7bUuWlzm_J6vMfG-RxBsiDDvmx_RYsCbg6c4zW9aIYA"/>
          <p:cNvPicPr>
            <a:picLocks noChangeAspect="1" noChangeArrowheads="1"/>
          </p:cNvPicPr>
          <p:nvPr/>
        </p:nvPicPr>
        <p:blipFill>
          <a:blip r:embed="rId2" cstate="print"/>
          <a:srcRect/>
          <a:stretch>
            <a:fillRect/>
          </a:stretch>
        </p:blipFill>
        <p:spPr bwMode="auto">
          <a:xfrm>
            <a:off x="5652120" y="404664"/>
            <a:ext cx="3491880" cy="2808312"/>
          </a:xfrm>
          <a:prstGeom prst="rect">
            <a:avLst/>
          </a:prstGeom>
          <a:noFill/>
        </p:spPr>
      </p:pic>
      <p:sp>
        <p:nvSpPr>
          <p:cNvPr id="5" name="4 Rectángulo"/>
          <p:cNvSpPr/>
          <p:nvPr/>
        </p:nvSpPr>
        <p:spPr>
          <a:xfrm>
            <a:off x="467544" y="3717032"/>
            <a:ext cx="8352928" cy="2554545"/>
          </a:xfrm>
          <a:prstGeom prst="rect">
            <a:avLst/>
          </a:prstGeom>
        </p:spPr>
        <p:txBody>
          <a:bodyPr wrap="square">
            <a:spAutoFit/>
          </a:bodyPr>
          <a:lstStyle/>
          <a:p>
            <a:pPr algn="ctr">
              <a:buNone/>
            </a:pPr>
            <a:r>
              <a:rPr lang="es-CO" sz="3200" dirty="0" smtClean="0"/>
              <a:t>Israel, el pueblo que vino de Eva, fue la esposa infiel de Jehová, mientras que la iglesia es representada en el Nuevo Testamento como la virgen pura que espera la venida de su esposo </a:t>
            </a:r>
            <a:r>
              <a:rPr lang="es-CO" sz="3200" dirty="0" smtClean="0">
                <a:solidFill>
                  <a:srgbClr val="FF0000"/>
                </a:solidFill>
              </a:rPr>
              <a:t>(2 Corintios 11:2).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i="1" dirty="0" smtClean="0"/>
              <a:t>Es decir: Dios espera que la iglesia camine con Él permanentemente.</a:t>
            </a:r>
            <a:endParaRPr lang="es-CO" i="1" dirty="0"/>
          </a:p>
        </p:txBody>
      </p:sp>
      <p:pic>
        <p:nvPicPr>
          <p:cNvPr id="4" name="Picture 2" descr="http://t3.gstatic.com/images?q=tbn:ANd9GcSClpcZoJP79vGJ3gd-o579WVGc31-xwXiEisddcpgK9bETo-fo"/>
          <p:cNvPicPr>
            <a:picLocks noGrp="1" noChangeAspect="1" noChangeArrowheads="1"/>
          </p:cNvPicPr>
          <p:nvPr>
            <p:ph idx="1"/>
          </p:nvPr>
        </p:nvPicPr>
        <p:blipFill>
          <a:blip r:embed="rId2" cstate="print"/>
          <a:srcRect/>
          <a:stretch>
            <a:fillRect/>
          </a:stretch>
        </p:blipFill>
        <p:spPr bwMode="auto">
          <a:xfrm>
            <a:off x="395536" y="1844824"/>
            <a:ext cx="5904656" cy="4752528"/>
          </a:xfrm>
          <a:prstGeom prst="rect">
            <a:avLst/>
          </a:prstGeom>
          <a:noFill/>
        </p:spPr>
      </p:pic>
      <p:sp>
        <p:nvSpPr>
          <p:cNvPr id="5" name="4 Rectángulo"/>
          <p:cNvSpPr/>
          <p:nvPr/>
        </p:nvSpPr>
        <p:spPr>
          <a:xfrm>
            <a:off x="6444208" y="2492896"/>
            <a:ext cx="2699792" cy="3170099"/>
          </a:xfrm>
          <a:prstGeom prst="rect">
            <a:avLst/>
          </a:prstGeom>
        </p:spPr>
        <p:txBody>
          <a:bodyPr wrap="square">
            <a:spAutoFit/>
          </a:bodyPr>
          <a:lstStyle/>
          <a:p>
            <a:pPr algn="ctr"/>
            <a:r>
              <a:rPr lang="es-CO" sz="4000" dirty="0" smtClean="0"/>
              <a:t>Para seguir creciendo diariamente con Él en santidad</a:t>
            </a:r>
            <a:endParaRPr lang="es-CO"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 to="" calcmode="lin" valueType="num">
                                      <p:cBhvr>
                                        <p:cTn id="16" dur="1" fill="hold"/>
                                        <p:tgtEl>
                                          <p:spTgt spid="4"/>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1" nodeType="clickEffect">
                                  <p:stCondLst>
                                    <p:cond delay="0"/>
                                  </p:stCondLst>
                                  <p:childTnLst>
                                    <p:set>
                                      <p:cBhvr>
                                        <p:cTn id="20" dur="1" fill="hold">
                                          <p:stCondLst>
                                            <p:cond delay="0"/>
                                          </p:stCondLst>
                                        </p:cTn>
                                        <p:tgtEl>
                                          <p:spTgt spid="5"/>
                                        </p:tgtEl>
                                        <p:attrNameLst>
                                          <p:attrName>style.visibility</p:attrName>
                                        </p:attrNameLst>
                                      </p:cBhvr>
                                      <p:to>
                                        <p:strVal val="visible"/>
                                      </p:to>
                                    </p:set>
                                    <p:anim to="" calcmode="lin" valueType="num">
                                      <p:cBhvr>
                                        <p:cTn id="21"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482952" cy="4392488"/>
          </a:xfrm>
        </p:spPr>
        <p:txBody>
          <a:bodyPr>
            <a:normAutofit fontScale="92500"/>
          </a:bodyPr>
          <a:lstStyle/>
          <a:p>
            <a:pPr algn="ctr">
              <a:buNone/>
            </a:pPr>
            <a:r>
              <a:rPr lang="es-CO" dirty="0" smtClean="0"/>
              <a:t>    </a:t>
            </a:r>
            <a:r>
              <a:rPr lang="es-CO" sz="3900" dirty="0" smtClean="0"/>
              <a:t>De esta manera,  la iglesia del N. Testamento se ha constituido en la contra parte  de ese pueblo infiel, pero no por causa de ella misma, </a:t>
            </a:r>
            <a:r>
              <a:rPr lang="es-CO" sz="3900" dirty="0" smtClean="0">
                <a:solidFill>
                  <a:srgbClr val="0070C0"/>
                </a:solidFill>
              </a:rPr>
              <a:t>sino  por el rescate que pagó el esposo</a:t>
            </a:r>
            <a:r>
              <a:rPr lang="es-CO" sz="3900" dirty="0" smtClean="0"/>
              <a:t>. </a:t>
            </a:r>
          </a:p>
        </p:txBody>
      </p:sp>
      <p:pic>
        <p:nvPicPr>
          <p:cNvPr id="88066" name="Picture 2" descr="http://t2.gstatic.com/images?q=tbn:ANd9GcSOKnHHsXRObWk4BO8sf5c6mXQQMK1xiNUhkkW_3brwa7k9WRgiAQ"/>
          <p:cNvPicPr>
            <a:picLocks noChangeAspect="1" noChangeArrowheads="1"/>
          </p:cNvPicPr>
          <p:nvPr/>
        </p:nvPicPr>
        <p:blipFill>
          <a:blip r:embed="rId2" cstate="print"/>
          <a:srcRect/>
          <a:stretch>
            <a:fillRect/>
          </a:stretch>
        </p:blipFill>
        <p:spPr bwMode="auto">
          <a:xfrm>
            <a:off x="6012160" y="1484784"/>
            <a:ext cx="2808312" cy="3360019"/>
          </a:xfrm>
          <a:prstGeom prst="rect">
            <a:avLst/>
          </a:prstGeom>
          <a:noFill/>
        </p:spPr>
      </p:pic>
      <p:sp>
        <p:nvSpPr>
          <p:cNvPr id="5" name="4 Rectángulo"/>
          <p:cNvSpPr/>
          <p:nvPr/>
        </p:nvSpPr>
        <p:spPr>
          <a:xfrm>
            <a:off x="323528" y="5301208"/>
            <a:ext cx="8568952" cy="1077218"/>
          </a:xfrm>
          <a:prstGeom prst="rect">
            <a:avLst/>
          </a:prstGeom>
          <a:solidFill>
            <a:srgbClr val="92D050"/>
          </a:solidFill>
        </p:spPr>
        <p:txBody>
          <a:bodyPr wrap="square">
            <a:spAutoFit/>
          </a:bodyPr>
          <a:lstStyle/>
          <a:p>
            <a:pPr algn="ctr"/>
            <a:r>
              <a:rPr lang="es-CO" sz="3200" dirty="0" smtClean="0"/>
              <a:t>Note que esta es esta es una figura con la que se representa al pueblo de Dios.</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120680"/>
          </a:xfrm>
          <a:solidFill>
            <a:schemeClr val="accent6">
              <a:lumMod val="40000"/>
              <a:lumOff val="60000"/>
            </a:schemeClr>
          </a:solidFill>
        </p:spPr>
        <p:txBody>
          <a:bodyPr>
            <a:normAutofit fontScale="77500" lnSpcReduction="20000"/>
          </a:bodyPr>
          <a:lstStyle/>
          <a:p>
            <a:pPr algn="ctr">
              <a:buNone/>
            </a:pPr>
            <a:r>
              <a:rPr lang="es-CO" dirty="0" smtClean="0"/>
              <a:t>   Pero </a:t>
            </a:r>
            <a:r>
              <a:rPr lang="es-CO" sz="3800" dirty="0" smtClean="0">
                <a:solidFill>
                  <a:srgbClr val="FF0000"/>
                </a:solidFill>
              </a:rPr>
              <a:t>¿cómo se aplica a la iglesia del Señor? </a:t>
            </a:r>
          </a:p>
          <a:p>
            <a:endParaRPr lang="es-CO" dirty="0" smtClean="0"/>
          </a:p>
          <a:p>
            <a:pPr>
              <a:buNone/>
            </a:pPr>
            <a:r>
              <a:rPr lang="es-CO" dirty="0" smtClean="0"/>
              <a:t>     Cuando Cristo venga a llevar a su iglesia lo hará para que ella esté al lado de su amado, y disfrute de los bienes que él ha preparado para ella.  Los miembros fieles gozarán de aquella unión celestial.  </a:t>
            </a:r>
          </a:p>
          <a:p>
            <a:pPr algn="ctr">
              <a:buNone/>
            </a:pPr>
            <a:r>
              <a:rPr lang="es-CO" dirty="0" smtClean="0"/>
              <a:t>¿Puede imaginarse esa boda? </a:t>
            </a:r>
          </a:p>
          <a:p>
            <a:pPr algn="ctr">
              <a:buNone/>
            </a:pPr>
            <a:r>
              <a:rPr lang="es-CO" dirty="0" smtClean="0"/>
              <a:t>¿Cómo será el traje que usará el Novio? </a:t>
            </a:r>
          </a:p>
          <a:p>
            <a:pPr algn="ctr">
              <a:buNone/>
            </a:pPr>
            <a:r>
              <a:rPr lang="es-CO" dirty="0" smtClean="0"/>
              <a:t>¿Cómo será el vestido de la novia para la ocasión?</a:t>
            </a:r>
          </a:p>
          <a:p>
            <a:pPr algn="ctr">
              <a:buNone/>
            </a:pPr>
            <a:r>
              <a:rPr lang="es-CO" dirty="0" smtClean="0"/>
              <a:t> ¿Se imagina la fiesta que se montará en el cielo cuando esto acontezca?</a:t>
            </a:r>
          </a:p>
          <a:p>
            <a:pPr algn="ctr">
              <a:buNone/>
            </a:pPr>
            <a:r>
              <a:rPr lang="es-CO" dirty="0" smtClean="0"/>
              <a:t> ¿Se imagina la Cena que acompañará a las Bodas del Cordero? </a:t>
            </a:r>
          </a:p>
          <a:p>
            <a:pPr>
              <a:buNone/>
            </a:pPr>
            <a:endParaRPr lang="es-CO" dirty="0" smtClean="0"/>
          </a:p>
          <a:p>
            <a:pPr algn="ctr">
              <a:buNone/>
            </a:pPr>
            <a:r>
              <a:rPr lang="es-CO" sz="4600" b="1" u="sng" dirty="0" smtClean="0">
                <a:solidFill>
                  <a:srgbClr val="FF0000"/>
                </a:solidFill>
              </a:rPr>
              <a:t>¿Y lo más importante, será usted parte de ese cortejo celestial?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
                                        <p:tgtEl>
                                          <p:spTgt spid="3">
                                            <p:txEl>
                                              <p:pRg st="4" end="4"/>
                                            </p:txEl>
                                          </p:spTgt>
                                        </p:tgtEl>
                                      </p:cBhvr>
                                    </p:animEffect>
                                    <p:anim calcmode="lin" valueType="num">
                                      <p:cBhvr>
                                        <p:cTn id="44"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3" presetClass="entr" presetSubtype="0" fill="hold" grpId="0"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Effect transition="in" filter="fade">
                                      <p:cBhvr>
                                        <p:cTn id="52" dur="100"/>
                                        <p:tgtEl>
                                          <p:spTgt spid="3">
                                            <p:txEl>
                                              <p:pRg st="5" end="5"/>
                                            </p:txEl>
                                          </p:spTgt>
                                        </p:tgtEl>
                                      </p:cBhvr>
                                    </p:animEffect>
                                    <p:anim calcmode="lin" valueType="num">
                                      <p:cBhvr>
                                        <p:cTn id="53"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4"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55"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6"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3" presetClass="entr" presetSubtype="0" fill="hold" grpId="0"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fade">
                                      <p:cBhvr>
                                        <p:cTn id="61" dur="100"/>
                                        <p:tgtEl>
                                          <p:spTgt spid="3">
                                            <p:txEl>
                                              <p:pRg st="6" end="6"/>
                                            </p:txEl>
                                          </p:spTgt>
                                        </p:tgtEl>
                                      </p:cBhvr>
                                    </p:animEffect>
                                    <p:anim calcmode="lin" valueType="num">
                                      <p:cBhvr>
                                        <p:cTn id="62"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63"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64"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5"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3" presetClass="entr" presetSubtype="0" fill="hold" grpId="0" nodeType="clickEffect">
                                  <p:stCondLst>
                                    <p:cond delay="0"/>
                                  </p:stCondLst>
                                  <p:childTnLst>
                                    <p:set>
                                      <p:cBhvr>
                                        <p:cTn id="69" dur="1" fill="hold">
                                          <p:stCondLst>
                                            <p:cond delay="0"/>
                                          </p:stCondLst>
                                        </p:cTn>
                                        <p:tgtEl>
                                          <p:spTgt spid="3">
                                            <p:txEl>
                                              <p:pRg st="7" end="7"/>
                                            </p:txEl>
                                          </p:spTgt>
                                        </p:tgtEl>
                                        <p:attrNameLst>
                                          <p:attrName>style.visibility</p:attrName>
                                        </p:attrNameLst>
                                      </p:cBhvr>
                                      <p:to>
                                        <p:strVal val="visible"/>
                                      </p:to>
                                    </p:set>
                                    <p:animEffect transition="in" filter="fade">
                                      <p:cBhvr>
                                        <p:cTn id="70" dur="100"/>
                                        <p:tgtEl>
                                          <p:spTgt spid="3">
                                            <p:txEl>
                                              <p:pRg st="7" end="7"/>
                                            </p:txEl>
                                          </p:spTgt>
                                        </p:tgtEl>
                                      </p:cBhvr>
                                    </p:animEffect>
                                    <p:anim calcmode="lin" valueType="num">
                                      <p:cBhvr>
                                        <p:cTn id="71"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72"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73"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4"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3" presetClass="entr" presetSubtype="0" fill="hold" grpId="0" nodeType="clickEffect">
                                  <p:stCondLst>
                                    <p:cond delay="0"/>
                                  </p:stCondLst>
                                  <p:childTnLst>
                                    <p:set>
                                      <p:cBhvr>
                                        <p:cTn id="78" dur="1" fill="hold">
                                          <p:stCondLst>
                                            <p:cond delay="0"/>
                                          </p:stCondLst>
                                        </p:cTn>
                                        <p:tgtEl>
                                          <p:spTgt spid="3">
                                            <p:txEl>
                                              <p:pRg st="9" end="9"/>
                                            </p:txEl>
                                          </p:spTgt>
                                        </p:tgtEl>
                                        <p:attrNameLst>
                                          <p:attrName>style.visibility</p:attrName>
                                        </p:attrNameLst>
                                      </p:cBhvr>
                                      <p:to>
                                        <p:strVal val="visible"/>
                                      </p:to>
                                    </p:set>
                                    <p:animEffect transition="in" filter="fade">
                                      <p:cBhvr>
                                        <p:cTn id="79" dur="100"/>
                                        <p:tgtEl>
                                          <p:spTgt spid="3">
                                            <p:txEl>
                                              <p:pRg st="9" end="9"/>
                                            </p:txEl>
                                          </p:spTgt>
                                        </p:tgtEl>
                                      </p:cBhvr>
                                    </p:animEffect>
                                    <p:anim calcmode="lin" valueType="num">
                                      <p:cBhvr>
                                        <p:cTn id="80" dur="4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81" dur="400" fill="hold"/>
                                        <p:tgtEl>
                                          <p:spTgt spid="3">
                                            <p:txEl>
                                              <p:pRg st="9" end="9"/>
                                            </p:txEl>
                                          </p:spTgt>
                                        </p:tgtEl>
                                        <p:attrNameLst>
                                          <p:attrName>ppt_y</p:attrName>
                                        </p:attrNameLst>
                                      </p:cBhvr>
                                      <p:tavLst>
                                        <p:tav tm="0">
                                          <p:val>
                                            <p:strVal val="#ppt_y+0.31"/>
                                          </p:val>
                                        </p:tav>
                                        <p:tav tm="100000">
                                          <p:val>
                                            <p:strVal val="#ppt_y+0.31"/>
                                          </p:val>
                                        </p:tav>
                                      </p:tavLst>
                                    </p:anim>
                                    <p:anim calcmode="lin" valueType="num">
                                      <p:cBhvr>
                                        <p:cTn id="82" dur="600" decel="50000" fill="hold">
                                          <p:stCondLst>
                                            <p:cond delay="400"/>
                                          </p:stCondLst>
                                        </p:cTn>
                                        <p:tgtEl>
                                          <p:spTgt spid="3">
                                            <p:txEl>
                                              <p:pRg st="9" end="9"/>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3" dur="600" decel="50000" fill="hold">
                                          <p:stCondLst>
                                            <p:cond delay="400"/>
                                          </p:stCondLst>
                                        </p:cTn>
                                        <p:tgtEl>
                                          <p:spTgt spid="3">
                                            <p:txEl>
                                              <p:pRg st="9" end="9"/>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_Brc-ROCgDec/TRYzuzc5qtI/AAAAAAAAA50/sdKOD1ILpaE/s400/1.bmp"/>
          <p:cNvPicPr>
            <a:picLocks noChangeAspect="1" noChangeArrowheads="1"/>
          </p:cNvPicPr>
          <p:nvPr/>
        </p:nvPicPr>
        <p:blipFill>
          <a:blip r:embed="rId2" cstate="print"/>
          <a:srcRect/>
          <a:stretch>
            <a:fillRect/>
          </a:stretch>
        </p:blipFill>
        <p:spPr bwMode="auto">
          <a:xfrm>
            <a:off x="3347864" y="476672"/>
            <a:ext cx="5472608" cy="5976664"/>
          </a:xfrm>
          <a:prstGeom prst="rect">
            <a:avLst/>
          </a:prstGeom>
          <a:noFill/>
        </p:spPr>
      </p:pic>
      <p:sp>
        <p:nvSpPr>
          <p:cNvPr id="4" name="3 Rectángulo"/>
          <p:cNvSpPr/>
          <p:nvPr/>
        </p:nvSpPr>
        <p:spPr>
          <a:xfrm>
            <a:off x="251520" y="332656"/>
            <a:ext cx="2808312" cy="6124754"/>
          </a:xfrm>
          <a:prstGeom prst="rect">
            <a:avLst/>
          </a:prstGeom>
          <a:solidFill>
            <a:srgbClr val="FFFF00"/>
          </a:solidFill>
        </p:spPr>
        <p:txBody>
          <a:bodyPr wrap="square">
            <a:spAutoFit/>
          </a:bodyPr>
          <a:lstStyle/>
          <a:p>
            <a:pPr algn="ctr"/>
            <a:r>
              <a:rPr lang="es-CO" sz="4000" dirty="0" smtClean="0">
                <a:solidFill>
                  <a:srgbClr val="FF0000"/>
                </a:solidFill>
              </a:rPr>
              <a:t> </a:t>
            </a:r>
            <a:r>
              <a:rPr lang="es-CO" sz="3200" dirty="0" smtClean="0">
                <a:solidFill>
                  <a:srgbClr val="FF0000"/>
                </a:solidFill>
              </a:rPr>
              <a:t>2 CORINTIOS 11:2.</a:t>
            </a:r>
          </a:p>
          <a:p>
            <a:pPr algn="ctr"/>
            <a:r>
              <a:rPr lang="es-CO" sz="3200" dirty="0" smtClean="0"/>
              <a:t>Porque os celo con celo de Dios; pues os he desposado con un solo esposo, para presentaros como una virgen pura a Cristo</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284984"/>
            <a:ext cx="8229600" cy="3240360"/>
          </a:xfrm>
        </p:spPr>
        <p:txBody>
          <a:bodyPr>
            <a:normAutofit fontScale="92500" lnSpcReduction="20000"/>
          </a:bodyPr>
          <a:lstStyle/>
          <a:p>
            <a:pPr algn="ctr">
              <a:buNone/>
            </a:pPr>
            <a:r>
              <a:rPr lang="es-CO" b="1" dirty="0" smtClean="0"/>
              <a:t>    </a:t>
            </a:r>
          </a:p>
          <a:p>
            <a:pPr algn="ctr">
              <a:buNone/>
            </a:pPr>
            <a:endParaRPr lang="es-CO" b="1" dirty="0" smtClean="0"/>
          </a:p>
          <a:p>
            <a:pPr algn="ctr">
              <a:buNone/>
            </a:pPr>
            <a:r>
              <a:rPr lang="es-CO" b="1" dirty="0" smtClean="0"/>
              <a:t>Os celo. </a:t>
            </a:r>
            <a:r>
              <a:rPr lang="es-CO" dirty="0" smtClean="0"/>
              <a:t> Gr. z’lóō, quiere decir: “tener celo”. </a:t>
            </a:r>
          </a:p>
          <a:p>
            <a:pPr algn="ctr">
              <a:buNone/>
            </a:pPr>
            <a:r>
              <a:rPr lang="es-CO" dirty="0" smtClean="0"/>
              <a:t>     </a:t>
            </a:r>
          </a:p>
          <a:p>
            <a:pPr algn="ctr">
              <a:buNone/>
            </a:pPr>
            <a:r>
              <a:rPr lang="es-CO" dirty="0" smtClean="0"/>
              <a:t>Tener “celo”, En buen sentido significa </a:t>
            </a:r>
            <a:r>
              <a:rPr lang="es-CO" dirty="0" smtClean="0">
                <a:solidFill>
                  <a:srgbClr val="0070C0"/>
                </a:solidFill>
              </a:rPr>
              <a:t>entusiasmarse en la búsqueda del bien</a:t>
            </a:r>
            <a:r>
              <a:rPr lang="es-CO" dirty="0" smtClean="0"/>
              <a:t>, </a:t>
            </a:r>
            <a:r>
              <a:rPr lang="es-CO" dirty="0" smtClean="0">
                <a:solidFill>
                  <a:srgbClr val="0070C0"/>
                </a:solidFill>
              </a:rPr>
              <a:t>estar lleno de entusiasmo.</a:t>
            </a:r>
            <a:r>
              <a:rPr lang="es-CO" dirty="0" smtClean="0"/>
              <a:t>    </a:t>
            </a:r>
          </a:p>
        </p:txBody>
      </p:sp>
      <p:sp>
        <p:nvSpPr>
          <p:cNvPr id="4" name="3 Rectángulo"/>
          <p:cNvSpPr/>
          <p:nvPr/>
        </p:nvSpPr>
        <p:spPr>
          <a:xfrm>
            <a:off x="0" y="332656"/>
            <a:ext cx="6516216" cy="3816429"/>
          </a:xfrm>
          <a:prstGeom prst="rect">
            <a:avLst/>
          </a:prstGeom>
        </p:spPr>
        <p:txBody>
          <a:bodyPr wrap="square">
            <a:spAutoFit/>
          </a:bodyPr>
          <a:lstStyle/>
          <a:p>
            <a:pPr algn="ctr">
              <a:buNone/>
            </a:pPr>
            <a:r>
              <a:rPr lang="es-CO" sz="3200" b="1" dirty="0" smtClean="0">
                <a:solidFill>
                  <a:srgbClr val="FF0000"/>
                </a:solidFill>
              </a:rPr>
              <a:t>Otra palabra que utiliza Pablo aquí es “</a:t>
            </a:r>
            <a:r>
              <a:rPr lang="es-CO" sz="3200" b="1" u="sng" dirty="0" smtClean="0">
                <a:solidFill>
                  <a:srgbClr val="FF0000"/>
                </a:solidFill>
              </a:rPr>
              <a:t>celo</a:t>
            </a:r>
            <a:r>
              <a:rPr lang="es-CO" sz="3200" b="1" dirty="0" smtClean="0">
                <a:solidFill>
                  <a:srgbClr val="FF0000"/>
                </a:solidFill>
              </a:rPr>
              <a:t>”.</a:t>
            </a:r>
          </a:p>
          <a:p>
            <a:pPr algn="ctr">
              <a:buNone/>
            </a:pPr>
            <a:r>
              <a:rPr lang="es-CO" sz="3200" b="1" dirty="0" smtClean="0"/>
              <a:t>El diccionario define el celo así: “</a:t>
            </a:r>
            <a:r>
              <a:rPr lang="es-ES" sz="3200" dirty="0" smtClean="0">
                <a:solidFill>
                  <a:srgbClr val="0070C0"/>
                </a:solidFill>
              </a:rPr>
              <a:t>Cuidado, diligencia e interés con que alguien hace las cosas que tiene a su cargo: pone mucho celo en su trabajo”</a:t>
            </a:r>
            <a:r>
              <a:rPr lang="es-ES" sz="3200" dirty="0" smtClean="0"/>
              <a:t> </a:t>
            </a:r>
          </a:p>
          <a:p>
            <a:pPr algn="ctr">
              <a:buNone/>
            </a:pPr>
            <a:r>
              <a:rPr lang="es-CO" b="1" dirty="0" smtClean="0"/>
              <a:t> </a:t>
            </a:r>
            <a:endParaRPr lang="es-CO" dirty="0"/>
          </a:p>
        </p:txBody>
      </p:sp>
      <p:sp>
        <p:nvSpPr>
          <p:cNvPr id="84994" name="AutoShape 2" descr="data:image/jpeg;base64,/9j/4AAQSkZJRgABAQAAAQABAAD/2wCEAAkGBhQSEBUQEBAQFA8PEA8UDw8VDxQQFRQQFBAWFBUVFBUXGyYfGBkkGRQUHy8gIycpLCwsFR4xNTAqNSYrLCkBCQoKDgwOGg8PGjEfHyQsLCwpLDU0KikqLC0qLSkpLDEsLTUqLS0sKi0pLC0wLCwpKSwpLCksLCwsLC0sKSkpKf/AABEIAMkA+wMBIgACEQEDEQH/xAAcAAACAwEBAQEAAAAAAAAAAAAAAQIDBAYFBwj/xABDEAACAgECAwUFBAgEBAcBAAABAgADEQQhBRIxBhMiQVEyYXGBkRQjQlIHM2JyobHB0YKS4fBDU7LxFRckVIOT0hb/xAAaAQEAAwEBAQAAAAAAAAAAAAAAAQMEAgUG/8QANBEAAgECBAMFBwIHAAAAAAAAAAECAxEEEiExBUFRImGBkfATMnGhscHRQvEUFSMzU6Lh/9oADAMBAAIRAxEAPwD6sIwIhHACMQhADEcIQAjhCAEeIhJQAhCEAIQjgABHCPEAccIQAhCOAEIQgBAQgIA44o4ARxQgDjiEIBIQijgHnx4ijgBHCEAICEIA4CEcAAI4QgBCBPn5AZJ6YngcW7c6WjbvO8f8lWHwfe2cD6zqMJSdoq5DkludBKNbr66V5rrErXyLMFz8B5/KfMuLfpNvsyKQtKHofbsx+8dgfgJ454Xfb99qX7tDv3+psKAj9kNlm+CgzWsJZZqjyop9q5PLTV2d1xb9J1KZXTo1reTnwJn/AKiPpH2S7fNqLe4vRA7fq2QEDP5WUk9fX1x6zjxwyuutrU09+qNY5nZv/T1Kv5u7B71l955Z5V3a3UHArdaEHSvToKV+ZXxN8yZVVrYaMcsE2+p6eE4Xi8Q80mor1y/J96hicn2E7YjV1iq041FY/wDsUDr+96+vX1nW4maLTV0U16M6M3Ca1QQhiGJJSEIYhACAhAQCQhEI4JCEIQQMQhCAOEIZgGCOKPMAcIo4A4RRwBiOc7xnt1pdPlTZ3lq7d3Xhjn0LeyP5ziOL/pL1Fu1WKE/Z8T/NyNvkBNFPDVJ8rIrlVjE+ncR4vTQvNfalY9CfEfgo3P0nG8Y/Sqq5GlqLHf7y3Kr8Qg3PzInD08KvvBuIPJ+LUWvyJ87HO/wGZsHDqaqzeVt1SoQC4DafThidh3jDnsPXZQPjL3ToUf7ju+hNOFeu7U4+vjsQ1fG9XrW5C9tmTtSgIX/Iu2Pj9ZKjs6A3JdYTb5abTr9pu+DcvgT5mb+zHEq9VZ9lvdqUcN3Wnp5aaWbyVyPG58/E2+MTwdRVfw7VFQxSytgVYZCWJ+E481IzsfeJRU4g7WpKyPUocHTm41ZdpK9uT8fwdLwihTbZRWdPoraQeZ7F+06jw4ye8YCtMZGeXeR1XZzUofv6q7izI1eu5muJZX5lS3mJK1N0JAGNjkjM18c0f2ypeJaRSms0+2opAy+VG4KnqQD0I8SmeFpeI6igq+idlF2/2HJtKuCQw7o5PJncNttt5TDUk5O83c30Kdo/0rR5NNbNd+/wvdM9nUcW4fazX6jTazT3szV3WVlgO95cMpZGwdvIjpjac72q4JTR3NuluNlGpRmTmxzDlblPkNt/MeU9f/xy/U136ipKAVrQa6gYtNqg4FwqdSFKjI5t/L0lNdOmuq5rLrA3IwNjaXv1FZc92VNZHcldlKgYzvghhK27mmi5UZXu7LRq+bl8PLXY5jh+uemxbK2KuhBBBwZ917JdpU1tPOMC1QO9Tpg/mHuOPl0nxDV8IdNQ2mr++dWwDWpbmyAQQOo2Pn03nTdm9Fbw+4XajUVafpzUZ7+118wa6z4dvzEfwnVJTcrRVyziiw9WjnlJJ7rv+59lxFiUcN4lXqKxbU3MjeeMEH0I8ppImlq2jPkk7leI8RxSALEMRwMEixHEDDMAcIsxwAhCEEDEIQzAPPjEWYswCXNHzSvmhzQDyu1HaL7HUtnd8/O/L7XKF8OcnHwnzfjfbHU6oFC/IhOO5rBXm9AT1b6/Kd923QNpSD/zEx9DPn3FOKPQz06XFKISneIB3zgdS9vXc74GMTVCrTowUnG7OqOFqYqrkg7JbmbT9nWBA1DrQWxyVMpe589OShPF/mwJ6lHDyjUjTaQff2itNZe9eo5XPX7pCUrPU4bJ2lP6O7UOscXH7y6l1RidyzEc2CfxFc4855HFeG3aC/kLMoV1eqwEhHCNlWx0JHmOo3merjKtRX2XcexR4ZSp1XTeskrq+zv0Xd4nvcYvpTWtp+IV3XVryBdSbnDhWUeMIDyBevhUDGPOdJXo102NLdYbuHa7K0O5ya7GXIQt+Vhup8iJ5PbHW6a49zq+erV1KpS+us2IyOoYZUHmCnPQ7qZ5N+sNvD6aefl0tF5Q6p0YhrCGZUCLkhFUnJPqNplvZsuVN1YQ3XJ9NtJR7+5eRXb2Msq1vcOzJV43TV4wqqFJVnY7LhgAfPM9biOuTXaasXVWWauosr31MqVjDcp57XGMNgHYHBI33xKzphq6ftJ1gZVRqrftALJRqCQK2VEHKtZXOGI285EkpQdLru67yutzoNST36vW4wahyHmIOfCcbHHpI222LJTlOzk7yj0un3vq+V101KuPa+1UGpFgCawVfqOZa7FqBU122kizvFGMnAzNl2vSnTfbNHSDW5Q1EIOfSahcd4t1g8VlbDOzZzk79Jko0L10202clOivFTL9rJDixVHM9NKHnJz0O22MzFpr6K8V6aizU282Q14JTnOBldMhwT03YmXUqFSprFadTPXxOHpLLJ3aey5ro+j5b9eTselpAGv+3cPqsDPSTYuAmnovZhzh7XIVqyAcp+1tv0yW2aelizWc7sWJo0ZeinLY5g1zEsy7DZRjaZ9YNRe6DU2ctbl1rJx3KOg3Tkr2QjYEYyM+cvp0VdJXvEeuxeQ2FlF9TqHDLYpUcyqSB4l5hsQcZnoQwMI6zeZ9FseTV4lUlpTWVbX3duXkT+26hqW7tV0mm8OVrRkyjHHM9m9jjmwM77nfExWcEOPu2WxxkuotQNsuWHdEiwMDkdDnEnbxCqjVtZTYzJ96RUBz55x7BPsvWcjfY4xsCJSmoutxXTWtaNY5r5sWXcxAIC2vuSFxsN9/Mmbodn3FZHmTvPWbuz1exfas6S3DEmiwgOvp7x7/APfnPstF6uodGDIwBVh0IM/P/EOHNS5rbfbKsAQGQ9GGdxvkYPQgg4M7L9HnbHumGlvb7pj4GP4WOP4ev19ZViqCmvaQ3+pNKpleWR9RIkZMyJE8k2ETFHETAEYQzCCQEeYoQBwhmEEBCEIB5heR7yZ2ulZugGo2yJumQ2yBtgGLte+dKx9GQ/xI/rPn/G6+a2z98kH44P8AWdl2vuP2Xbp3ic3uXff64nL3qDa483opYbZwxqrOfd5xXV6UX3v6G/hk8teXwX1OXdSGyNiCNxsQR5gzp+z/ABHUaoNQ+rsexF5qNOwTNpXqotZSVbGcTxNZp9yCPEpxNPDeA3eDUBkorBDV6i1+6B5T+Ae0/wAAJkgm3Zan0VeVN07zaTWzdvXlqe4yabFlWm1Rr1geq+u620Bi/Jh9O9vQlTn3ZPul9vGGvRaE0aXvch+30oeWtLlbCWravhrcqMk/CePrOIafvWsZDrNQ58Tun2enm/ZpTxP/AIiJO1dVeq1u611d4laUjFdSO4zWDXWDyhvJm+s9CngpvWXZXzPnquPpRtlTm/le3XR25rbU0UqlAKNqCv3bI9GkxfY6NYX5bryBWNyRsCQJl0/FW9nQ0V0Zwot5g17HyHf2dDjyXEnXwzueY8vfacqBaAz1tU5HVgh9kHI5xlSCfhFrddQKmrs7wszgsrAC2uxV5Q6sPDYCvhI8OcA9ZupYalT2V+882tjK1a+Z27lp+5n1HDCtlb6t7ClxYWWgE2JYDhlcPvzLkEg9Qcib7Kq6LLNG1qsqjnq1IzUOZqubu7WUklCCN8nDBT6ieenGL7V5Kk5lWugPY6hjmpyK7T+VhzqvMfIASWg7K2X2MhsTvxl+7tD1B8E84U8oAI8x6HIM0tv9Rkt0Hd2lDov3IsuB5nYLyjvFwBcHUhucgAMMEHGdjK6+FaqxShbkrDN913vKosYBu7OSSrMu4DYBx1m+vuwosrWoUuSH52ZRS6rkoXRhY2+6tuCHwRtIW6w2KoqrwKURi73FKjTvWFLsAzoGcqrdQHIJxgyuU4wWuhbCnKo7RVyOl4P3ViKaqitiZLWqxHed346bB0rcNkAnH4TnBmfW8Wp7o1d2zNzBsCzm5Ty4DI53XbAKtnoN8rPO1r3cxqvZ+anNRqJ9kKfZLDdh8TKFXHQY+G0tgs6Urlc+w3F7noarj91uQzAKc7YDMQUVXy+M4bkBIHU5MzK2Nx1HQ+hlMkpl8YqKsiiWup9Z/R92x75Rprm+9UAVsfxAeXx9Pp6TuJ+daL2Rg6nDKcgz7R2N7Vrq6gGP36DxjbxD8wx/H/WeVi8Pl7cdjVQq37LOgYSJEmREZgNJDEWJKEAjiEcMQSKGIYjgBCEIByzWStrJS1kqa2QC83Smy+Us8Qi5NhWrzgq24IwR5ETmeIafu9Rvnl+zBUOcZKIF+u06bMxcV0ItTHRhujeYOMCcTbcbGrCyVOd3zVjl+JUDvAx6NYoKE7jZT7Q2OQZn7QWM+ptZif1jj90KxChfQYA2/vLuJarqrKFsSwEgLjooG2D7vnmW8Zqy9px01Fuf3Tv/ADmzhts0ieMZslN/H7C0FwNBekBNRpxm1By4sUt4bfvM5Kk4Zc7hvjK//Ha6iVRabeZeSxakahShB5kY5x7WGDLuCM+6eRZV7sj0zjI9DOj0ndVd3bWvLp7nAFmPFRcuDy22b5XOcjGCjZ6jE9OaseLCSaPG09NrlcMtIap+7Ysa+8QE5UW4wd8jyG02ngHd1lxXzOCSyNnn7ooMWJynxANnJBI9k9DI38dRcpUDbW1ljNSQAqEsSO7tU+Eg5IZQNjgjynl2ap225uVObmFaEhVbG5XJ2+WJKu3dEvvPcq1i1issAL0r8LoosJXl/V31D21ZSN9iMnOcTV3NrAchfT12F2qFltl7Fa07zKAeFcI2OoLLkYO+eco1Tpat1blbayCr+e22D6g9D8ZdquLXWDD2uVHMAgYqoUnPLjqyjOwYmUVKdeUrRsl1NNKWHjHNO7fT1p8/A9VG0lAyrCy0Vr41VbsmxA3PWWHdqVbKlWA2952zartPacCrlprQEIqKCwBJPtEbbMRhcDBx5TyBCdQwUb5qjzMieNlbLTWVevWiGWySSSSTksSSSfUk9TFCbKuFOSvPisOxUM55RzYzg+Yzv1wNjNmkVYxNuTuzHiaqeHWNnCEAZyWwgGPLJ+I+s1aOtSFNND2P4PG5AUWe5ehAPv8A5y/W3pnN1z2nAPdIQFDjPU+Yz59ep85y5vZEqPUw6mhEAxcHfO6qpwBv+L126e8S3hHFn09q21sQVI+Y/wC2ZTquIl15OStEB5gqoBvyge116ATMGnSV1aRW9HdH37gHHE1dItTrjDrnPK39j5f6T0TPhvZTtI2juDjetjixM4BX/fn5H5z7Zotal1a21nKOMg/zB94O08XEUPZS02N9KpnXeWERSZkZmLSMI4swBCBMIQSEIQgHCs0rJk3ErnICPMUJB0EDCEhlkWc/2j4TzobFHjQHOPxKP6iZNcR3tvTe0E+pBCn6bzqik8DjOgCsWXOLGTz2BAwR88S2j2VLvWh3OpndOMtk/kzntVRg/snHyP8ApMbjI5W3Gdx5Z/NjznqcuxUg48P15QM7zz7E+o6f2nq4Wv7aGu63PPx2G/hqvZ917Gflxt5eUcljO30/tIKZuRk3JgwmnTcOZiARyBg/KzgqpK+WfiR8M56TZpaq1Yqqm9wRyMo8BDKCQQ3pht8b5kOaQymLT6B7PZU4/Mdh0J+fQ9PSaa+HqhLXWABX5Si+JmOAw94BG/y9Zpe0/q7ru6VCg7pAXbkIHn54U4xnyI2k9DceQiju6wjLzW2NzHJyC4yNvD7vM+fStykdJIKeYJ90iVVjJFtjZbxKBt8vluPdKq1D8wQWagsioLHJRUySCDnPoCDkYPrKbNZWOXKm0oCuGb7sHmySmBnBO+D05seQme/iLuCM4U7cigKMZJxgdRn1hRfr1cXQavXWP4XOANigAVcjb2Rt5fwmWEUtSscbjjEUJJDRYDOu7DdsvstgqtY9xYcHz5TjZh7x5+o94E48NJ8O0R1GoSpc+NwCR5KN2b5AGYOI1o0qDbPR4Zhfb1+17qTbP0YjggEHIIyCNwQehHygZzWi7V1V3JpLCFLIOVidhluVAfTOOvkces6aeLSn7SnGpa11c7dk2lyIGIiSIkTLCBQiMIAQzCEA4dhKmE0MJTYJySV5hmEWZBNx5hmQzJEwTcmTKNXQHUqwyCN/9PfLQYGdp21Iepx+r0pRiDuRg5xtjoG+P9fjMd+jxWtg/EbMj8vK4XOfQ5nV8U0POu2OYZ5c9PgfcZ4ej1Oy0FfEv2vnDftIWA+GQPmAZvwvZzSj4/MoxVR1IxjLlfXyseDaMb+WfF7j5GadNxE1owVE52yOcjJ5WAyPeMqOu3WPXaU12NWeqnBB9CAcH34P8Jhfbb/L7x6TfKUUrvYx01KUssVdno36pD4ndrTlCqewvL5q4HQ7sNvd6yuziz45V5UTfwqvL1GDk9T/ANp5j3egPz2mvS8MvtH3dNhB6EIcfU7TLPG4emu1K/ryPUjwzEy1ccvxdv8ApDOYGetpuxOqfqET96wZ+i5m1P0d2fj1FY+Cuf54mKfHcNHRa+vEsXCbe/UivNnOQnS/+X6j2tWg/wAA/q8P/wCATy1if5V//cr/AJ/R6fX8E/yyl/m/1ZzUCJ0j/o6s/BqUP+Fh/ImZLew2qX2TW3wsx/1CWQ49hXvp68Dl8Kf6KkX5r7Hi5jzPUHYvVnbkQe/vV/pNum/R3cf1lqKPPAaw/wBBJqcdw0Vo7+vEmPCde3Uil3XZzLW+S9T/ALwPWd52R4INJU2q1PhYodj1Svr/AJmONvgJGjS6LQ+It3l6j1Dvn9lRsnzngcb7Q2ak4PhqBytQOd/Vj5n+AnmyjiOKzWjjT5vbTovz+xoq4mhhKTo0Nb7vm/winifEWuua45BY7D0TGAv02+Zn1L9Hnag6irubCTZSAFYnJZPRj5sMdfMe8GfNOEdm7ryOVCEP/EYYXHu9flPqfYns0umVsMWY8vMT0zgjIHlsf4z3cR7GFNU48tu48Slncs3Xc6ciRMm0raeYbCJhCEAUIQgHHMJQ6zSwlTCQSZmEgZa4lTCQBZihFmETcmDHmQzGDJIG05/jmiKnv69mCkWD1QqVJ+hwZ0EpsWXUpuDuVzipKzOXalbUPKV5rLqn5vNQ+ayp9wc5+Y9Zm4FwkX3muzIVVZmHTddsevU7+6adZpu4sP8AyrRgNv4G5g+3zUfKenwmjZ9QSAXps5F5d2yOdjn0DbTriUn/AA/Ye+x1gJezqyb3s/sVDtJpKSRVpQSDh2CqAGG3MrHJI/n1mHU9tr84QVoPLwlzj4tt/CeC6/iHUDcfmX0kBgjHl+E/0MspcJwsH2o5n1d38tvkUSxlWpq2b7uPah92vs38gxQfRcTK97H2mY/Fif5zOGk+aenTo06a7EUvgkiptvdksQxPT0PZ2+1eZEHKQGHM4XKnIDD1GVIz6jG0q4pw9KmVUvS7K5Yp0Bz8TkEb+u+4BlinFuyZw4vcxrYR0JB9QSJrq4xcvs33D/5G/rMU3cO4TbccVVsR5v7Kj/EZxUhTa7aXjYlOXIsPHtT/AO4t/wA8qOrutPLz3WE/h52f+GZ1HDuwIGDfZk+aJsPmx3nU6LhtdQ5akVR54G5+J6mYZVcPTf8ATgr/AASLlCpL3mcPw3sNdZvaRUp8vaf6eXznWcL7J0U7hOZ/zv4j8h0H0nrgSYmapiKk93YujTjEkoxPZ4MPC37w/lPJAntcLXFfxJmc7NTSppYxlTGAImImBMiWgEsxSOYZgHKuJW4l7CVNIJMziUsJpcShxAM5iJk2ErMhAMyWZXmHNJBcGiaVq0mGkogya3SCxCjDY/wPkRPK4CbEe3Tnd0pdqD9Tt7iWB+U6ArmZ7NJ4ucDxd3Ymfcw6fXeV4iTlScfEspJKTb6NHKcb0wV8ovKAE5gNxk1q3MPIZ5j8xPGsXB9xP0adFp72tVuYgliivTgr4lXIx7mCsuPzYnh9R7j1nvwd1Y8iWjuaeE8GbUsVV0VkUE8xxkE4BA898Z9MzcNTp9OxTu3sZD+sIUHnADDI8itgKnBIZSfdPEopcsRWCbFGVA81O3+nxnscL7F6i45de4r9WGWP7q9fricznFe+y+F3sYdfxuy0k2PgEk8i7DLYB2888q5J64yd5t4V2ZvvwwTu6z/xH2+YXqZ2PCOyVGnwVTnsH/EfxHPmQOg/3vPbAmWWMsrQVi5Ub7nP8N7GU172A2v6t7I+C/3nQJWAMAYA8sY+kkIxMc5ym7ydy1RS2GJMSEfNODonHzYlZbfHn+UDJ+g6fOaadEx3PgHyZv7CCCrvQOpAz0znf4Abme1oLMIBv1JyRjr7pn0+iVNwNz1Y7n6mX5gGrvJEtKA8lzQCZaRJi5oZgDhmLMcA5wiVMJcZW4kElDiUWCaWEpYQDKwlTiaGWU2CAUGLMbCRgDBkw0hDMAvVpLmlCtJ80i1wc3xvTGuz7RWB7QLg9OYEEEj0yB854+m0hsDkMoNalypyMr5kbYyPT3ztb6wwKkZBBBHunHa/SNRYQM8rhgp9VOxB+v8AAT1MPUusvMw1oWd+R6/6PWb7Xao9g6cFh7xYOU/xM7ycb+jqv7zUP6JSufeSW/pOzMy4r+4zRR9xCjEgWi5s9Pr0mYuLcwDfORqoLdBn39BNtWg/Mc+4bD/WSQZVGdhufRf6nymmrQE+0cD0Xb6t1+mJuSoAbSwQCunTqowoAl4MjGDAHmLMDFmAEYMUIBMGPMiDHmAOPMWYZgHgGRaTIkTIJKWlLS9pWwgGdxKWE0sJS6wDI6yqanWZ2SARzI5gRDlgDBkgZEVmTWowBEzFxPQi1CvmN1Pof97T000bGa6eCsessjKzujhq6szxP0enlTVKdmW6nI93dsJ0ztv8fr9OsnpOzVYLMR4n5ecg4JC5x0+JnqU6FU2VQIqSzyzCCyqx5lWiY9env/sP6zdVoQMZ3I8z/aaxXJBZwdEFSWAQAjgBGIswzAHHI5hAJRQhmAEcUIA4QhAJAxyIhmAeMZCTMgYJIMsgyy0yDSAUlZW1cuMi0AzNVKzTNRiMAy9x7pJdNNIliQCmvRTZVoR6S2qaEkgVWnA8poVIhLFggaiTAiElACGICOAKEIQAhCEAIQhADMcUcAIQhACOKMQAhCEA/9k="/>
          <p:cNvSpPr>
            <a:spLocks noChangeAspect="1" noChangeArrowheads="1"/>
          </p:cNvSpPr>
          <p:nvPr/>
        </p:nvSpPr>
        <p:spPr bwMode="auto">
          <a:xfrm>
            <a:off x="63500" y="-914400"/>
            <a:ext cx="2390775" cy="19145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84996" name="Picture 4" descr="http://talleresfluyendo.com/img/diccionarios.jpg"/>
          <p:cNvPicPr>
            <a:picLocks noChangeAspect="1" noChangeArrowheads="1"/>
          </p:cNvPicPr>
          <p:nvPr/>
        </p:nvPicPr>
        <p:blipFill>
          <a:blip r:embed="rId2" cstate="print"/>
          <a:srcRect/>
          <a:stretch>
            <a:fillRect/>
          </a:stretch>
        </p:blipFill>
        <p:spPr bwMode="auto">
          <a:xfrm>
            <a:off x="6444208" y="260648"/>
            <a:ext cx="2699792" cy="298246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to="" calcmode="lin" valueType="num">
                                      <p:cBhvr>
                                        <p:cTn id="1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78896" cy="6048672"/>
          </a:xfrm>
        </p:spPr>
        <p:txBody>
          <a:bodyPr>
            <a:normAutofit fontScale="92500"/>
          </a:bodyPr>
          <a:lstStyle/>
          <a:p>
            <a:pPr algn="ctr">
              <a:buNone/>
            </a:pPr>
            <a:r>
              <a:rPr lang="es-CO" dirty="0" smtClean="0"/>
              <a:t>    </a:t>
            </a:r>
            <a:r>
              <a:rPr lang="es-CO" sz="4000" dirty="0" smtClean="0"/>
              <a:t>En </a:t>
            </a:r>
            <a:r>
              <a:rPr lang="es-CO" sz="4000" dirty="0" smtClean="0">
                <a:solidFill>
                  <a:srgbClr val="0070C0"/>
                </a:solidFill>
              </a:rPr>
              <a:t>mal sentido </a:t>
            </a:r>
            <a:r>
              <a:rPr lang="es-CO" sz="4000" dirty="0" smtClean="0"/>
              <a:t>significa z’lóō </a:t>
            </a:r>
            <a:r>
              <a:rPr lang="es-CO" sz="4000" u="sng" dirty="0" smtClean="0"/>
              <a:t>envidiar</a:t>
            </a:r>
            <a:r>
              <a:rPr lang="es-CO" sz="4000" dirty="0" smtClean="0"/>
              <a:t> o celar, lo cual lleva a una rivalidad agresiva, belicosa.  </a:t>
            </a:r>
          </a:p>
          <a:p>
            <a:pPr algn="ctr">
              <a:buNone/>
            </a:pPr>
            <a:endParaRPr lang="es-CO" sz="4000" dirty="0" smtClean="0"/>
          </a:p>
          <a:p>
            <a:pPr algn="ctr">
              <a:buNone/>
            </a:pPr>
            <a:r>
              <a:rPr lang="es-CO" sz="4000" dirty="0" smtClean="0"/>
              <a:t>   Dios está, </a:t>
            </a:r>
            <a:r>
              <a:rPr lang="es-CO" sz="4000" dirty="0" smtClean="0">
                <a:solidFill>
                  <a:srgbClr val="0070C0"/>
                </a:solidFill>
              </a:rPr>
              <a:t>en buen sentido</a:t>
            </a:r>
            <a:r>
              <a:rPr lang="es-CO" sz="4000" dirty="0" smtClean="0"/>
              <a:t>, celoso por su pueblo.  </a:t>
            </a:r>
            <a:r>
              <a:rPr lang="es-CO" sz="4000" u="sng" dirty="0" smtClean="0"/>
              <a:t>El no tolera rivales. </a:t>
            </a:r>
          </a:p>
          <a:p>
            <a:endParaRPr lang="es-CO" dirty="0"/>
          </a:p>
        </p:txBody>
      </p:sp>
      <p:pic>
        <p:nvPicPr>
          <p:cNvPr id="19458" name="Picture 2" descr="http://t3.gstatic.com/images?q=tbn:ANd9GcR2q9MYjtjVFSpLJWlPq8Q461EbNFJyTY-Vz0MDYW2vLX_cqU5ztw"/>
          <p:cNvPicPr>
            <a:picLocks noChangeAspect="1" noChangeArrowheads="1"/>
          </p:cNvPicPr>
          <p:nvPr/>
        </p:nvPicPr>
        <p:blipFill>
          <a:blip r:embed="rId2" cstate="print"/>
          <a:srcRect/>
          <a:stretch>
            <a:fillRect/>
          </a:stretch>
        </p:blipFill>
        <p:spPr bwMode="auto">
          <a:xfrm>
            <a:off x="5436096" y="404664"/>
            <a:ext cx="3384376" cy="3888432"/>
          </a:xfrm>
          <a:prstGeom prst="rect">
            <a:avLst/>
          </a:prstGeom>
          <a:noFill/>
        </p:spPr>
      </p:pic>
      <p:sp>
        <p:nvSpPr>
          <p:cNvPr id="5" name="4 Rectángulo"/>
          <p:cNvSpPr/>
          <p:nvPr/>
        </p:nvSpPr>
        <p:spPr>
          <a:xfrm>
            <a:off x="5364088" y="4365104"/>
            <a:ext cx="3528392" cy="2308324"/>
          </a:xfrm>
          <a:prstGeom prst="rect">
            <a:avLst/>
          </a:prstGeom>
          <a:solidFill>
            <a:srgbClr val="FFFF00"/>
          </a:solidFill>
        </p:spPr>
        <p:txBody>
          <a:bodyPr wrap="square">
            <a:spAutoFit/>
          </a:bodyPr>
          <a:lstStyle/>
          <a:p>
            <a:pPr algn="ctr"/>
            <a:r>
              <a:rPr lang="es-CO" sz="2400" dirty="0" smtClean="0"/>
              <a:t>En cambio, </a:t>
            </a:r>
            <a:r>
              <a:rPr lang="es-CO" sz="2400" i="1" u="sng" dirty="0" smtClean="0">
                <a:solidFill>
                  <a:srgbClr val="0070C0"/>
                </a:solidFill>
              </a:rPr>
              <a:t>Satanás si tolera la rivalidad</a:t>
            </a:r>
            <a:r>
              <a:rPr lang="es-CO" sz="2400" dirty="0" smtClean="0"/>
              <a:t>: Porque él sabe que si somos cristianos a medias, tiene la victoria asegurada </a:t>
            </a:r>
            <a:r>
              <a:rPr lang="es-CO" sz="2400" b="1" dirty="0" smtClean="0">
                <a:solidFill>
                  <a:srgbClr val="FF0000"/>
                </a:solidFill>
              </a:rPr>
              <a:t>(Lea Sant.2:10).</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
                                        <p:tgtEl>
                                          <p:spTgt spid="5"/>
                                        </p:tgtEl>
                                      </p:cBhvr>
                                    </p:animEffect>
                                    <p:anim calcmode="lin" valueType="num">
                                      <p:cBhvr>
                                        <p:cTn id="17" dur="400" fill="hold"/>
                                        <p:tgtEl>
                                          <p:spTgt spid="5"/>
                                        </p:tgtEl>
                                        <p:attrNameLst>
                                          <p:attrName>ppt_x</p:attrName>
                                        </p:attrNameLst>
                                      </p:cBhvr>
                                      <p:tavLst>
                                        <p:tav tm="0">
                                          <p:val>
                                            <p:strVal val="#ppt_x"/>
                                          </p:val>
                                        </p:tav>
                                        <p:tav tm="100000">
                                          <p:val>
                                            <p:strVal val="#ppt_x"/>
                                          </p:val>
                                        </p:tav>
                                      </p:tavLst>
                                    </p:anim>
                                    <p:anim calcmode="lin" valueType="num">
                                      <p:cBhvr>
                                        <p:cTn id="18" dur="400" fill="hold"/>
                                        <p:tgtEl>
                                          <p:spTgt spid="5"/>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258816" cy="6120680"/>
          </a:xfrm>
        </p:spPr>
        <p:txBody>
          <a:bodyPr>
            <a:normAutofit fontScale="92500" lnSpcReduction="10000"/>
          </a:bodyPr>
          <a:lstStyle/>
          <a:p>
            <a:pPr algn="ctr">
              <a:buNone/>
            </a:pPr>
            <a:r>
              <a:rPr lang="es-CO" b="1" dirty="0" smtClean="0"/>
              <a:t> </a:t>
            </a:r>
            <a:r>
              <a:rPr lang="es-CO" sz="4800" dirty="0" smtClean="0"/>
              <a:t>Porque os celo con </a:t>
            </a:r>
            <a:r>
              <a:rPr lang="es-CO" sz="4800" u="sng" dirty="0" smtClean="0"/>
              <a:t>celo de Dios</a:t>
            </a:r>
            <a:r>
              <a:rPr lang="es-CO" dirty="0" smtClean="0"/>
              <a:t> </a:t>
            </a:r>
            <a:endParaRPr lang="es-CO" sz="4400" b="1" dirty="0" smtClean="0"/>
          </a:p>
          <a:p>
            <a:pPr algn="ctr">
              <a:buNone/>
            </a:pPr>
            <a:r>
              <a:rPr lang="es-CO" sz="4400" dirty="0" smtClean="0"/>
              <a:t> </a:t>
            </a:r>
          </a:p>
          <a:p>
            <a:pPr algn="ctr">
              <a:buNone/>
            </a:pPr>
            <a:r>
              <a:rPr lang="es-CO" sz="4400" dirty="0" smtClean="0"/>
              <a:t>Dios aprecia el amor de los suyos, y le duele profundamente cualquier </a:t>
            </a:r>
            <a:r>
              <a:rPr lang="es-CO" sz="4400" u="sng" dirty="0" smtClean="0"/>
              <a:t>disminución</a:t>
            </a:r>
            <a:r>
              <a:rPr lang="es-CO" sz="4400" dirty="0" smtClean="0"/>
              <a:t> de su afecto por él.</a:t>
            </a:r>
            <a:endParaRPr lang="es-CO" sz="4400" dirty="0"/>
          </a:p>
        </p:txBody>
      </p:sp>
      <p:pic>
        <p:nvPicPr>
          <p:cNvPr id="1026" name="Picture 2" descr="http://t3.gstatic.com/images?q=tbn:ANd9GcQ_17hpQJ5_B3TsDsEwZ4FaTXUjOqZQJAjksSZiSWQN-ou5VB-K"/>
          <p:cNvPicPr>
            <a:picLocks noChangeAspect="1" noChangeArrowheads="1"/>
          </p:cNvPicPr>
          <p:nvPr/>
        </p:nvPicPr>
        <p:blipFill>
          <a:blip r:embed="rId2" cstate="print"/>
          <a:srcRect/>
          <a:stretch>
            <a:fillRect/>
          </a:stretch>
        </p:blipFill>
        <p:spPr bwMode="auto">
          <a:xfrm>
            <a:off x="5220072" y="476672"/>
            <a:ext cx="3384376" cy="2952328"/>
          </a:xfrm>
          <a:prstGeom prst="rect">
            <a:avLst/>
          </a:prstGeom>
          <a:noFill/>
        </p:spPr>
      </p:pic>
      <p:sp>
        <p:nvSpPr>
          <p:cNvPr id="4" name="3 Rectángulo"/>
          <p:cNvSpPr/>
          <p:nvPr/>
        </p:nvSpPr>
        <p:spPr>
          <a:xfrm>
            <a:off x="5148064" y="3645024"/>
            <a:ext cx="3744416" cy="3046988"/>
          </a:xfrm>
          <a:prstGeom prst="rect">
            <a:avLst/>
          </a:prstGeom>
          <a:solidFill>
            <a:srgbClr val="FFFF00"/>
          </a:solidFill>
        </p:spPr>
        <p:txBody>
          <a:bodyPr wrap="square">
            <a:spAutoFit/>
          </a:bodyPr>
          <a:lstStyle/>
          <a:p>
            <a:pPr algn="ctr"/>
            <a:r>
              <a:rPr lang="es-CO" sz="2400" dirty="0" smtClean="0">
                <a:solidFill>
                  <a:srgbClr val="FF0000"/>
                </a:solidFill>
              </a:rPr>
              <a:t>Al notar que ese pueblo había disminuido su celo por las cosas de Dios les dijo: Escrito está: Mi casa, </a:t>
            </a:r>
            <a:r>
              <a:rPr lang="es-CO" sz="2400" i="1" dirty="0" smtClean="0">
                <a:solidFill>
                  <a:srgbClr val="FF0000"/>
                </a:solidFill>
              </a:rPr>
              <a:t>casa de oración</a:t>
            </a:r>
            <a:r>
              <a:rPr lang="es-CO" sz="2400" dirty="0" smtClean="0">
                <a:solidFill>
                  <a:srgbClr val="FF0000"/>
                </a:solidFill>
              </a:rPr>
              <a:t> será llamada, mas vosotros la habéis hecho </a:t>
            </a:r>
            <a:r>
              <a:rPr lang="es-CO" sz="2400" i="1" dirty="0" smtClean="0">
                <a:solidFill>
                  <a:srgbClr val="FF0000"/>
                </a:solidFill>
              </a:rPr>
              <a:t>cueva de ladrones</a:t>
            </a:r>
            <a:r>
              <a:rPr lang="es-CO" sz="2400" i="1" dirty="0" smtClean="0"/>
              <a:t> (Mateo 21:12,133).</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834880" cy="5976664"/>
          </a:xfrm>
        </p:spPr>
        <p:txBody>
          <a:bodyPr>
            <a:normAutofit/>
          </a:bodyPr>
          <a:lstStyle/>
          <a:p>
            <a:pPr algn="ctr">
              <a:buNone/>
            </a:pPr>
            <a:r>
              <a:rPr lang="es-CO" dirty="0" smtClean="0"/>
              <a:t>    Una ves que Dios saca al pueblo de Israel de la esclavitud, que era su iglesia, les dice: </a:t>
            </a:r>
            <a:r>
              <a:rPr lang="es-CO" dirty="0" smtClean="0">
                <a:solidFill>
                  <a:srgbClr val="0070C0"/>
                </a:solidFill>
              </a:rPr>
              <a:t>“No tendrás otros dioses fuera de mí”</a:t>
            </a:r>
            <a:r>
              <a:rPr lang="es-CO" dirty="0" smtClean="0"/>
              <a:t> </a:t>
            </a:r>
            <a:r>
              <a:rPr lang="es-CO" dirty="0" smtClean="0">
                <a:solidFill>
                  <a:srgbClr val="FF0000"/>
                </a:solidFill>
              </a:rPr>
              <a:t>(Éxodo 20:3).</a:t>
            </a:r>
          </a:p>
          <a:p>
            <a:pPr algn="ctr">
              <a:buNone/>
            </a:pPr>
            <a:endParaRPr lang="es-CO" dirty="0" smtClean="0"/>
          </a:p>
          <a:p>
            <a:pPr algn="ctr">
              <a:buNone/>
            </a:pPr>
            <a:r>
              <a:rPr lang="es-CO" dirty="0" smtClean="0"/>
              <a:t>  ¿Recuerda las palabras de Pablo?: “--</a:t>
            </a:r>
            <a:r>
              <a:rPr lang="es-CO" dirty="0" smtClean="0">
                <a:solidFill>
                  <a:srgbClr val="0070C0"/>
                </a:solidFill>
              </a:rPr>
              <a:t>pues os he desposado con un solo esposo--</a:t>
            </a:r>
            <a:r>
              <a:rPr lang="es-CO" dirty="0" smtClean="0"/>
              <a:t>”,</a:t>
            </a:r>
          </a:p>
          <a:p>
            <a:pPr algn="ctr">
              <a:buNone/>
            </a:pPr>
            <a:endParaRPr lang="es-CO" dirty="0" smtClean="0"/>
          </a:p>
          <a:p>
            <a:pPr algn="ctr">
              <a:buNone/>
            </a:pPr>
            <a:endParaRPr lang="es-CO" dirty="0"/>
          </a:p>
        </p:txBody>
      </p:sp>
      <p:pic>
        <p:nvPicPr>
          <p:cNvPr id="122882" name="Picture 2" descr="http://t3.gstatic.com/images?q=tbn:ANd9GcTJg6TEl8ojtQu6_9_dUEqquzFOR7JFrvFEUHzhVLWUTGkggAQ3sA"/>
          <p:cNvPicPr>
            <a:picLocks noChangeAspect="1" noChangeArrowheads="1"/>
          </p:cNvPicPr>
          <p:nvPr/>
        </p:nvPicPr>
        <p:blipFill>
          <a:blip r:embed="rId2" cstate="print"/>
          <a:srcRect/>
          <a:stretch>
            <a:fillRect/>
          </a:stretch>
        </p:blipFill>
        <p:spPr bwMode="auto">
          <a:xfrm>
            <a:off x="5436096" y="692696"/>
            <a:ext cx="3312368" cy="51845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3826768" cy="5832648"/>
          </a:xfrm>
        </p:spPr>
        <p:txBody>
          <a:bodyPr>
            <a:normAutofit fontScale="92500"/>
          </a:bodyPr>
          <a:lstStyle/>
          <a:p>
            <a:pPr algn="ctr">
              <a:buNone/>
            </a:pPr>
            <a:r>
              <a:rPr lang="es-CO" dirty="0" smtClean="0"/>
              <a:t>      </a:t>
            </a:r>
            <a:r>
              <a:rPr lang="es-CO" sz="4800" dirty="0" smtClean="0">
                <a:solidFill>
                  <a:srgbClr val="FF0000"/>
                </a:solidFill>
              </a:rPr>
              <a:t>Zec.8:2</a:t>
            </a:r>
            <a:r>
              <a:rPr lang="es-CO" sz="4800" dirty="0" smtClean="0"/>
              <a:t>. </a:t>
            </a:r>
            <a:r>
              <a:rPr lang="es-CO" sz="4800" b="1" baseline="30000" dirty="0" smtClean="0"/>
              <a:t> </a:t>
            </a:r>
            <a:r>
              <a:rPr lang="es-CO" sz="4800" b="1" dirty="0" smtClean="0"/>
              <a:t>Así ha dicho Jehová de los ejércitos: Celé a </a:t>
            </a:r>
            <a:r>
              <a:rPr lang="es-CO" sz="4800" b="1" u="sng" dirty="0" smtClean="0"/>
              <a:t>Sion</a:t>
            </a:r>
            <a:r>
              <a:rPr lang="es-CO" sz="4800" b="1" dirty="0" smtClean="0"/>
              <a:t> con gran celo, y con gran ira la celé</a:t>
            </a:r>
            <a:r>
              <a:rPr lang="es-CO" sz="4800" dirty="0" smtClean="0"/>
              <a:t>”.</a:t>
            </a:r>
            <a:endParaRPr lang="es-CO" b="1" dirty="0" smtClean="0"/>
          </a:p>
        </p:txBody>
      </p:sp>
      <p:sp>
        <p:nvSpPr>
          <p:cNvPr id="22530" name="AutoShape 2" descr="data:image/jpeg;base64,/9j/4AAQSkZJRgABAQAAAQABAAD/2wCEAAkGBhISERUSExQWFBQWGB0XGBcYGB4eGRkgHBsYHRsYGxoaHCYhGhkjGhobHzAgIycqLS0sGx8xNjAqOiYsLCkBCQoKDgwOGg8PGiwlHyQvKTQsLywpLCwsLC4sLC8qLCwsLCwsLCwsKSwsLCwsLCwsLCwsLCwpLCksLCksLCwsLP/AABEIAMcAsAMBIgACEQEDEQH/xAAcAAACAgMBAQAAAAAAAAAAAAAFBgMEAQIHAAj/xAA/EAACAQMCBAQDBgYBAwMFAQABAhEDEiEEMQAFIkEGE1FhMnHwFCOBkaGxB0JSwdHhYjND8SRjchVThJKiNP/EABoBAAMBAQEBAAAAAAAAAAAAAAIDBAEABQb/xAAuEQACAgEDAgUBCAMAAAAAAAABAgARAxIhMQRBEyJRYXGBBTKhscHR4fAjkfH/2gAMAwEAAhEDEQA/AOqMvy9+39/7jj1n0fxMf+P/ABIwJ23/AE77/r9Hjw/T1/L9uGSKpoRP+t9x779/nHGwX8/b69zxJH19Y48P07fW/wCvfjptTQU/y+gO8em3GypH+z7dsT9b8bj9/wBeM/Xy46cBI2XtH7/X988bKvtv+X6b78Sbf69PojvxqxHf8ff9eMmgSMpGwP7xj9N/rfjU0/qP98Tr2/PP+Py+hxR5jzWhQjzXVLibQZJNsXQoBMDuYgYkiRPXN03JVX/OO0Dbbf8ALjIQcZ0+pWoodGV0ImVMg/iMYnb9ONnAO429Y2/H9x6cdqnaZoKe31/mN+NSgGP3H5cTY249I/0P7cdcypXs/v39I/D8/wAuK+p014I7/txej6+vX0+fEZHbb2+vX8+ONEUZnG8X6+mtwcGJx+h2kmZ/1xWePbuIx9evpPtxc5lXUVGWROJAIJGNiBkHvB4gdIEj4Y2nfB7bevHnZFINCWIwmqEHefljPt8/oTHGptBH4Y+RzGRn9R+HFalqiemRJxB37Zgn5Hv32411WptAnBbAkwfyjYSMdu/E75NA3jFXVLjN+H+//G2PXiuwn8PxjePX09duItLWJMHtvg+nsPQn/wDXiLWa0U/xMCSB6/3nM/nwIfWuqHQU1Hy3YDH7988ZDe/1/jMcebB+s7/X1PHh8tuPcnmTZT+v1vOfwPHgN/7/AFtjjYL+0cZH+fr/AH/jjptGp5Rxnj0fKfr9c8bD6+v78dNqYYD0+s8YC4j6/wDP++MqPz4yD+3HTJR5pXqJQqNSQ1KgRiiCOpv5R1GImPyPfjkOrfUvVJ1HnfaDFJ1VWDqoAZSwDtl1ZmAU2iwHoJZh2o/Ub8ca8QeJabVFam4Sq7u1eFAqFjCpp1u6lZQoQyMFT8WJj6otpAUcyrAATvAPPnSlTFQGofMgOGU06tWDJJMuYJHxYMGATDDhv8KeKfswFBaKMtRlZVQuCvmLSCxKt5gErcQqkEMYYY457zHUmsCjXTc0h3uYuwWQZAJcopy0HEEARwWq68vRJkMAwQ4xLCihZmvEgMqlYGwfq24QpYV9ZQ4U7TrvLfGFCrUOnb7quDimzAioMiaLGPMn0gMJBtG/BnWalaal6hCKoyTIA2/XPzz344p4j5Ufu2lW824ZgXXdbbj+RlB6hktxb1PLHrUtIWrVAKqtaL2cJUV7XVVcsCmdwRAURvweLqwygtE5enonTHDmf8SaYkUad8fzOYB7YUGYx3I7D14VtX4v1OokGobcyq9K/I2wSMwQ243k8CNDyV3qIjsBTKrVZ1JDCm0XFVvtIBbMiQO8nj2p5VWo/FlSWaR/SDucnYAEiZAPcBjwwdTjLabiW6fKF1EbQhotSAx9J/CO/wAjPz4cNHXLJ6iI+cH29z6/LjmwrWTiTEQDExMT+J2/zw2co52oUBsztPb17mPmP0jJZAasRGM028Mrpm8y4EhTmJyBnuABvJM4zImSBYrUAywfT8NoM+vcen58WVqqFkzn/Xb/AHwNr8xEkZUD9vWBGPcQPzjjzuoZQN5fiU9p4USskx+X6DP6+p7TBU9RqGapmRkiIiSSMHOZgQYEyMDs1s16ZiDkSMdvU+nePWOF7UcnKksMnsYnA/fEH8cTwGMCgJ2SzOtsfy9zG/1vG3GcTEifT88/XuO3GJz68Yp2iSNjBOTGB+0fU7+7ciqTg/vsfr2/XjIH5/X+OIwfx+vr6HGwaO/4jv8AU8dc6pID9fXyH5cej8/z41v+vo8Zv+jtxk2YCxxkDjQ1B6fM+nzPbjIqR9ek9ifqfnxtzhNo7fn+xyeKS8noeb54pU/OP/cCAVMiD1RdnAneMTwB53/EKjQBFMea2cg9JIOQO7R7QD2PCfqv4gauqhPmCkuJKAKO46ektJxi5s/KeBJnagJv/Frw/SeoKojzHX7xcFhAASoerpOwloEDeRDJlEMRYoYrcWJ7NDlrYtj4xcDJ+ECMkG1T5xNdKhXpV1Zi3xRcCc7BTaCTvCkzIHBTlqihXphsafzTTNy9GzfdHPSoqMgjFqqjZvzD1JKjaWYG1CjJvEaFfs2mwPKXzqzEgQHEBTJ7KII9WB24rannI8ihCdVJK9WHB/7jzgB1JINucxDyGIxSr1Gqmo9Tqqs9MEu2AxcwIMjBHwwMAx8PGx5LXUkBCQDAb5TncHIO0gHHYE8QqyKADtK2VmJl6nqHqhKSp97SY9UgB16lZGOd6cGTtZH8xivU5jXNKqXMEKtNQQZlyAcHJYKcjtPtm1p62l0toq1GRhabrC1MQT0s8zJBMwDt7Yz4woimqUwCSaklyPaq2YxmD+RI2jicEPlUVsTsfjczSSmNt+0W69cAbeogbAehA9ic7/vw5ch5M/QzDspIxvHVG4B7R6fLK7yDkzV3V2bouBj1ORHv2EZ+RAPHTKunRBMQewAzgCfT0Htjttx7mbIFWp4+PHqIkGqpEUsZIBP9+8/OPln1A0KfYjsATicbe3rt/wAoO0FdXzMLjeCBvjYxBI3kD1jjRNIBn19AB2ODH1J2Pbx3852npgaRRntCOkA4YGPQ49YmT9Z72XX2MfjnfPp2B23/AFj0qwcT694yBG2I2/3xvqKlo9OwPvBj39P03jhyWVowDQaNNTXpOTmO2f0H9/f24jbmyziTmR8pxv8AWSMdgjaweoyMZ/H9DmffiRHwMSe5n5dz3jvx6ByGThAYQHOzOFUk75M7d8DfH0eJU56NypUb5I/HA34E1WY5BPyG34j629sYLknM/X7bccHPrN0iuIdo87pnuQB/V+Hpt+Pp78WU1inIYEROGHud+0zj6PCjqNSlMEufXcZJGMe+Y9Me3AXV+Jv/ALfSAYvMY/CYG4zn2G/DNUVxH3mvPKWnS+o1okxG5iZgegjJ2XcxwkeIvF7VVjNOgZBWRLSCIYznESu0HIJIIA6nmxMsZZzJBJ+eTnEAfy9+07jOY8sd6htcVFHT5jAhSYF9oOSl8wdyBJjfglF8wGb0mx5mGqKioSbolxt6wv4T7R+VpqZZuo7fMECMwO2c/WRuhp0luWnWBf8AmJJ7Ag5IIEYBI7dvW/TEL0FZJJm4emWA37R++3DDXETA+oeSSYBm7YHY9hEbe3Guu8wpTf4qdpBByJogFDkfEFZUDfFHTsOCJ0B/mMD1jefqPcHbiLUEKFCi5TU6ixa0hlFyAD+q3JPYCOEZb2+Y7C1E/Bl/n2hzABINV22gMbFIO8EC4iexuGZMQUNVUpKJdgBsgghRuZmYxmB+EzjGvqMVosz3X05UkyRDeSwJHaEjt2kduKJqZmds2gj6nB3n14T0+JfC0sL5/aHnyv4lqfTiR8186uRAkBHSVWDIy10MZJWyTiV7ALkzr9Q+p5aKk3PQdVq5k4V1VyBvKVEYkf8AL5cUdPqGSi0bs9q/IIPMgkY6Sqk4y6nMkcS8v1CMtbTqMvRRGIIgHzKhhhGCQSRJ2gHfhOROCB91hX6x4e71Hkb/AKRp8F0vuqbxsPkZj1J3iZkem3B7WVJkenp/bBz/AI78Rcl0q06aKu1vzn1kwO+4xmfWONq+p+8tO5yIgepEekR/sdk5cmomFhXTAGoq21Sx2V7vlEGSf6e3b5Yng9TbG+Pz/wARgHt/KfnwO19BWP8ASy7HE2+hxONhM7RHrr5pVIiCJjGfbEZ7mM4kdpMquENRrW28s19QEMH/AD67H+Xvn5b7cCNXr5UQYkn0yDmT+O42mYmRG1dCctsflHcesHAHruRwvcw14asVBkr0nBkzjfJkRuZ3PoYow3kahEZTpWzG+vzxFGE9gAoG+wHpI7e442p+IEbuVn4Z3O2wBA9o77e3CRq+cOGk6drSQoJcTJ6hYpHX1BYGJmNzPF+pzrTCAaOrUBSGmyQAMm2RmBG/aMmDx6BT2igzxobxIon4idjIFvzJkyII/wBTxX1PiVjhVQYGSxMEwN4yQQd42O/AjUPSaWQ1qZzK1qZyTfBVwDbJRukqBuRAgcDuZ0VpYZqZIkFVImZFuM3KwItI9VHbjFVTOYuJdr6os1z1G3z0iYHbJj+Y74wfxid6AjqMbwI9i2JJ2gTJmOB9J6BF1WoqsWtCgfEQBJnEjsdrY3iLp20tCwTXUt2yvlg5+ImC2B8QgxsDw6wsSQTzJl1dJfgXODLSZ7gkZnt+/GNS/nIwY2z8Ru7fzDf0nPyHsdU5GpFaKilKKCq5O/xqpNt0EAMXiZYhY3HEZ5c5CspW6A73MJUgEt1NiC0wD6T78NBFWTAKmVaWl06vbLEgDp/WCcEyPlOeLep5gq9NMRuuIkDMx3An+878XtTyJk0+mi81612oqUyJNNepRUk5UFWVM+5E5HAocmdQ3wypgyT7ZbogQemdiYKyIPGagYRQiQVdQ3xOZiJ7gT2k9zjt3944sWMNOq23VGrO4P8AOAEC/DuLvUiCAfUcGeVeE5Uamo1OwsyKWoGuiAb1XuqJaLgVvgyQTOeGPS+CgkQdLgzA0BG3/wCRg99uJ8uQesdjxd4iayqCtATJFE/AeoTUmxwBIKi2ScTMTwMq6tBiYOIGQdhJM/D7zgSPSOOhnQtUqx5GnU0GkutQpT6WKANT8ksSzCRBGF+ITlf58mppahqZ1Hl22lVQ1VRVK/dhQtUWnpyMgFjuM8Cj6RU1sYO5gnU16dy0ldHsQLcrQjszXuQSItuYIJ7INo4Z/DnJgjMQUF2JJlu8zAPr8OwntJ405T4KrVAtatVBDQ5QtWLQQeg3NE9Rz+I4Z9HyFKSbU0wJsQ2kqIEAtMQNu3vwnIx06QYQUFtRm9KquEVlIAiAc5M99hG22IA4C80qRWUrEyubt84iNv6sycfKTWq1WZUBu3xWn2GxO/fsI/EIwmpcyqJUrEjeZWcYWASI9x34id1HzKgpqa/bCXYCLR8xvEb4gL3HpHfgP4i589JlVABK3MSdoJzAO+RGfX8SdWulFGqObQJJu9t/1K7Dt7jhF1/MjVqvUiTMbbAXAAna6cYmTtsTwzpcPi5NZG0TmyFFq95g8wrNcC7SfVictgHYQMHbGQMRxvojtB7gggYgTn1tyDd36Y78QUq6kGBjJGB6ZkmMgD67WdLqBBIgwQd++w7byR+MQfX29IWeeWvmMurqCmoUFQBbKqVIYlvggIsRDEv1BSAYJBKj+Y1mZbvNgrTIEKAwCl5eJJRmsKQSfgg3eZ1GOZ00q6ulpadF6StTL1EChWCqtNgAEmpUMBhdAPUCLsgjdXoAlSsnlNlwgqMDSCBqbNYQyyUuqBQxWSEB7589Casz0WO9St9nrLUZfNVanwmaTeWpYgSahBtEU1IeDNgb1PFcUmUIDi4AqGVbQriXRunpqB5JUYM2jKEC5q2pstRiFF6sQkkkg9YE3KqEBXJLyGL9IcEzr4g5E2lp0EZmPm2JVAaCGaXRStToRhdUyjFSQ7MRsz194tq7Rl8NaClS0wq0wb9TcA1OVIhz0GxkYAAklFM4uMwQFnU8sWyrWNUKRNRVNxNW9/MhnqQQ/lujWwSV8rJLEcD6+nqqlWnLVArFqyUyGUgeXfULrcoW1wA5k5AabMkDq+nVK2mvDqtZxVqM7U7TcDIzZUL06eSC/QYgdJnbeCtNsYQ5jyU6bllNqVRWGoqL55CkFXpqzJRzBAD3E3w13sek14F8AMxXU6tVFK0OlEjL4kPVU/CsZsJJ2nEDhh5V4O0Gk80k+Yt1xDuTSBXrQCmzEdK7MZPSfQ8b6vn4p6OiHuerVphVp5L1HakGqAgGSF6i8Z2A6iOBbJtQmeHvc5z4v0j0dbVpGrIJUoS3/bImkjsuRaspntnN8kTXlQxFdySYz8RBEWNIgMzQMmLY9SOLup0482ualVTWqOyVHcWhA2fMdGMqYIFrdFpCyWp4n1XMWqPTpCkiGqaVEL0EuQfLVrSIEI0yCdlB2PDQ8Wy+8Kcp19UUKJp1a3mU1Mj7JSmmGJDItatUW8BvZyPQHAiHNGr0/sg1CikT99OlseiLroIRrGFRu89QukRMt/KeV6Mr5goU2PUCWpjARmQKVYCbVAS4iSBJJ34j1QVdXU1D0lZFo00DNYQSKjM6hW+HpCKDB9iI4k8QEnaUVQFwBTp6VAQeaUmVkVGAoozEKxYfA/Zyd1KwII78a09Kup1q+XqvPpeUvmGnRtUFDatMOWIDsCWO5EnGwDF4Z1FT7Ol6+VUPU0QCzMSWe0KImYzG0wARMvNtd5eS2R75B3J+YWWPqBvwBfcgTe8pavnNQKGpUSUNQ0hVYhKQZQxOSCfLBQgvAAIxdjgVV8SGosBWpnZ1YEFCv8pECTIwAM+3b2ggo7Uwaa1ppwZtDSUpVgoE3rUtEkklSVxaoWjS1OmTrqMxqLvTYkujAmUtghWukE9yxJmeJmA5G8ZwJcr66oIo0watZtlABfaSbQRMKZ+RUn2q6PnPUiOG81mcWZlSt0U+3VMjGD5ZzkDgVyHxX5OqoalqDK4NlQq3/UpHBW0GCVYXK38xXOWEU3UjVpSdlZEigjAC1qRp20WCjtUUqSYwzkz6NHSqdjBOQ83DOv1/mWwbRggEwPhwckLnGMGIg5PFWgykAu9LC+3VBaAhHYnpOARcoJUSOC9WooeWFGkxqIwRy/l0i1zp5zp/KrSCoKgsKagCDJHwLzagrU6cKnnWoGu6w0NbTJBm0ILewuIIuva17HwMP+NbqS+F4jEueYG0WjD5XqVm3gHDCoLZJFrmoLYIxb1EG4Lj/wCnByQCoJXp8qCpMsCRcuZckAGDLECCM4em7gXEkve71LQoFRpWqDBk+Q3SLgCQyAbgkzyrT1AhFxkCmJABWooYBXZWFxb7tsYZCzWzcIeXAFmD4AijQ1LeaupqEihY9M1HRnpKGvawh2LAeYV6lJi+N2ANtRTeoK1Wn016q0wUpgKsWo9dfNJz5ly2tIADExdDN3iHmtGifsjLYpom2wgNT+9pjoEGGEpUH9UZnijqNTTtooI8umtBGUx0h6oc1WGS3/SamUWT9639WFKS28p24MXNfp6wVGtVbzUbT02MVK4UXGs6MNnADFbhezlQpnEtfm4rNQplqRVW84uTUaneKbqiVIkrIRsyYFMSSeosHiPmCeb9qqUT0+S1FmEM6rqVZq9pHQtO0TOba6kgAgGnqvDun0q+QHKDU6imsgWtTpW1KdpbOy1X6mAJEhiRng1bcWN5hBi0unYA1avQHNJWZiQ7U6t4NYqYutFJ1YEY3zYJfvHXJ18s1qISm1F7yoWENhqtJAGQHfzGmZskZ4T+bGpWpgWNkU7GIx0UnFZLo2TU2LEb3RwVXndU6dNOEr+cKPUaa3MDTdVRhgyIKgjONyCBMnVjMzocXruIzEUGrVGvnVJTparqrHzaFQoCYYIdO5VNzkBmE9i/fjn/ADNazNS5nqai2u7KEpozimhFUKnUbShbdYk3kyDEa8w8cvR0R05oqGVXprNTNNHDKwtElmCs1NWuiACeoHi1yvmD1lekaVpWHRqYDmkzAVaaMahAJFqgGQGMAlQeKER0+9FM6twZX02mq6prqdWxHeAg6WvgU1fy1KBUlVpguSwZTKsWB4tcm8LX6qlWNIaenQhmW3/qOGuVTJF9uZfcQslmnjbkfJKvnmgxspjTiCILJ94kKpGDVDC67YMcSFkvUC4xlmbJJklm2+QCgYEACBHC8+fQKXmGuPVIHa9hMFUkljODEHPpEz68a67W0wjTgCIJ2O0GB8ts4H4cb8y1AUQCvUbVG8xvgb/twhI1fVak0kmVAY+qoDEhm6Q5nEje7fiPEzZDtHtipbP0jRquZO1MrQmSepsYxOJMEmfeM+k8C/skJdXckBCGZsALi4bnBUSQcxA2Gazc7+zVn060qhCEIoatTlTbeRex6ktZWDxIkg3QOFjmPNXr1Kn3ZaW6U8xYWFVbN1Ia4M0rEXHHDRhyE6boRWtQNuZLzvm0tABsXK0ysgAABsCDmm8Ez6DtxPzMrVenqSBUNWAxIBHmpC1C3YBhFX0mr8jwIarbJ8kqwgsScLOIcqseWV/lAyCSTmeL/LVIpvp1NN2UCrSH8xamJYW5i6lcLhIPlUpETNqqAKEXfrBuipO1NINMLhSxkSxVRGSZtnf2MDE8Xjp6lakVwaqK1qgkBlN1yxuHVm8xe0Gop2XijBpwqskT8Jq02mVHULlUAe8iYBxxnTaiv0uIVolWNoIK5U4ViIfOckg7jjfcQY76nnNFhU82qb3ioRUtDDFHy2KJgjyc9JxcBK5PECarT09LSpeY4qqqtNOnU+6Y1UYy0eWrITaQiZIIkEwM19A9SlVFAgJUoszyYJAC3BVYNa9yCmVDhQoWbgoPFXW6WrTRQlH7iUY01w5sZarKHY3U0cVZRCSQYiCMkAIUL6qrR8/zWagaeoDMOkWllSqHC1IJtaqxNpDYq05gkcSUuc0xVVUZijKp2PVNAm4Fhaylg3xG0xvLcXNTyOmKdJadR6dOs3cBmS4gVVClen4Qbdqb6ZTmSOJfD3KtPV01cLUao71HD1irKwYZp23EzTVGWDJvUwcYC2UaRU7vvK/jXQUm1Om1FRh5PXQqq5KpcFdkuaCQjFQrsJIVFI3MR8v0v2gLZRpVKqOKiajTU/JoUyHlVDkE6hZAkdZPVDA7i/F+oFSl8NS+6maTSLFeorLUQtEElE82Qpg3GReJZKOobUUlqVW1lZXRXajToihSiogYzUgXpuuHaRgg7kbYIIRom4q/xL51VL/ZRpmDUD5lSpExcDikJF1NkUklslZUxDEhdTU1GprU2jAJW8KqICEp1HRQpPULzIMlpH9J4bucVFp+XWGmSjSpNbdSrLVMsxdRAMpFQCB/zqCOuOFbS6iykEQgi5Q1sMod6VsAidmpsYxiYI4aCEqhOrVjb1FQ2lKrXWqvmmnY9MBmBZmYUqzwjIVtFJXYgybme5ibsw/w/wBBp9auopags7+WhRwTdSiFZkOOp2dO2fLzOJ15YWeg4U3E1K2cSxZdEghmwOgnMfCfx4vfw6XyaLVHGZqXYtMJ9mNoU5wFcgbzPqeJeqynHiJHMZgXWtH2/mS805Lp6SVKopNqvLrqiCqxdmWkxasVDMVWbXpqLYik2T5h4X9fWp6fmOoOnKqKoFZJBFMq9IVIYfyiSzAjIIt74b4/9JQJIlkqvMYJWhqWmNzdeDj9OE7mzeTzPzGRKyAmxSOmaNRlKEsDJOV2IJZTBjjOkyNktm9x81/yLzKFGkSRTq9Ez1xWp1KtYBX82iUEAqUZbmUHPTEQBPvwZ5L4q1QY3UhWcwA9O74iTlbKb0zIB6gxG2x4H+K+atV1HUlyhlWoFcOGVDcRTDKLy0XBjIz0g8WuSc2C6hBWrLTKQYrE053BCoyrAxPzGRxmVA6Ww3mplZWIU7SLn1DVVDdVo/Zw6Gmoeopa2JJRCQCS8XMQIuEjvxTo1qumo+XQpC+0Xk6lKhYwCrlVbsGMARAIwTuR8Ua2jW1VPy2pVR5IWKbqxqS7HyyQfh2ErkAsDvcofV1VAMK1ggmKb27ySvVg/O49jdM8FiUBQKhZczZOe0BamrVu82qGIuDBxBBYhQoIIAKwIgQDjI7yaTl9c02qsK3llybkpny/iGbwtkXFgCXjp9hwZem2oX7OoLPVdUWFYML2XIugIMH/AIzGccdP5iERUp0yhFIKuFruyhcAGvRYBBCqCoUxMWmeK13EQJxenRTa2QWABdyQZMlgoYXAjHvd24ueCNCKmrpUgtwLi5bR8NwvJkEBBTDgknaQCJ4xzHSPTrMqlWVcg3EkBsgG6mIYG4Wsi5kiBEMP8IqTU9YVcAA0CsgHJRkMhjtKySB2gn2wnQDDUWYI5wgFQ0/LRbEpSoUSWsAcAEYYkEtkwSyjMnirRBtkiSCYIizpdgFEdsACdwMbDi3zepVqGqzlXqrWem5taYNQ2gQwhka9YwADTAy4HE/hDwzX1tUU7gi31LmsggLZMUyQ0kVacDAHmT6yJUmZ3l3kXXQ8th5gXUVEK3AT5lKmVnJJS1a8rB+Lbvwz8o1yk1RUlmZaa1CxMhqRdLC2JZDTywO4u7jgF9nOgqrazVr3WrclEKbFtpM7dZW2oLoCgtDBpAxxLzXXo1R6yXLScFgwJ+G5hdCqYZmBI3i4XEdBbSp4ncg12lytzYpUqeY5s8u9ZElixDk24JkHTB7SLiGtILkcT+HtUqQA9yECmn3gYwjVGuZjlnPmhi0RmATZJy1AabWaSrqEw1enTWYKMz0qgR1kySlRaeNluWCY4K09NT8ttGAFamjCnAg2GVSoCMlfhR4M3KZtLLxjkVU7zcmcx5pqy9Km9WwCmnlKP6j0AgKCZNnQDBlixI6J4Ga7ll606bt5VSoVZkLN5dFGLs4ZWMJaopsAoBhiO3HQ638PeX6Wmatdq1UgD4GsNxM20whBJZjADMYBmQBIqeG/ClHmFGp5ijTCg5pLTopTLqLQ1zV6gZqjMHJJgCQY40ZVr2EwIQPeDOUctTW09HTpeTSDK6MRTUVFagUWs7VAC3UlQEDBN1p2DcUtFo2csHtphFWoEXIBqL5lhG8JTeCJEACTAeC3hXwrU0PnauqSaFCpVpG1SXZQSnnhSYCZEgGcMRjebw5qDrtPzAMAKtV/MmIKs1IhVkiYHlFCdyKjSM5xnr4jAgOx53g7kVcnSvmJqzMwRLaSdsAzI7RB2iAb0CuaWoAUy0KubWLV0albnC2uiNMYDjBiOAHK2jTU22U1FIMb/eDJGJwswe4I7Twf8PpWJcUgrqjNUKuIDNSTSso8xcoXaoI3jy9iGPEWVDk2UekPE2jeHuZaaxqdCSfKoV8juFpU6AJ9CWqTPbPpwF8TcqVtXRUqLDW8xoawCnXSazXdmStSFQH/ANxR68FeW6htS9d3phYpeVAcvlvMqVJJQRDLRUY2IJ+IDit4mpytOtP/AE1JYHdgaOmIGYBioVfb+XbeOwYzjxgHYj9ZjkMb7RFr0Ars1NQokgFWZDaOkBalw2A3yMduDnhKgDUNJKjU2iZAp1Edlbc06oaTIkG4kWyCMjhf1FFbWBFjFYvDMGgKbTnDKSCMn1yTtc5EDs61qULFwTUEuwEeW6UwDVDMMWspWN54pIteYgHzQt4h0NR670nbTGImdOyG5lDFinmfHBX7wGTmNuBuo5NWiadRiQJVLQduo01dgzBiBAJuJwDORxHrKSB2qLQanTYLKpU1CpKKQW6kQlzMw22M5yV5byFK4qXBgAuB5rnKuBUBvzIW1PQ+cDHSOACttvt8RtSjScIaNanUesVqKaallTzJOELoLgzErON7gfQV+deJNetUrV1VYWX2U9Owo08MtJQgIj475PVi05nifmHIlarU09PTMzX+WjygLGISot1QMem0gTkgQMiHPw7/AA7dxVOvVKxas1REapdVS5QpFSsD6KOhcSTJOIoxnSu8WRvtOac68TVqgRK1Y6iJAqMlr/EqmGAHmUiQGUnqBnO4NrwtzHyapqh3kCqoa/4R5Tm5bj/LaxGGzGOx6Q/8MNCHd2UAOgRaayEpCc+Ww6pJ3J9THCl4s8H0tMQ+nao61rqJVzJUlJRr8EIqU2knIA3iRxmtSajcKEsAYvc01iUq1M1FUVKsBqVpbphTRNXI6TeAUUyRTNzMWPDny7nr+ZzG56hr/ZnCuaYpdS+cCUQHoILUAbiTcJBtA4TfC3LtN9uosCatKk4d3KlggS5pNinDOBEiT6Dc+1msZOY16wKsq1XDSGVSlZnLI7ESlUodyBEZggAns2wh5kbGbb8Ia8W80DGi9JQlNtLSFhwpUMwWAYkWsyGfSe44Bc05+4WnTaUVFWpf/M70iyJE/CAyWxHucKBwR5eKdVQis7rSNqmzy6qTZKPJPVaqggAiEBUyLOI+Y1aAputVUL+WKSUckhiCfMggAKCVtbPQnxG5pwKV3O8RiUs7aTVzPMNDX1OgGtqKrea5erUh2q06asxBpqSQiiR8MT+LcGvD/jynUQCr/wD65D+WUJLEosvSbt5gCsQfQjMg8W6niWl9lShTtICeWAQxwRaStxpiAD2Db4I4S+X6WK5dSenqKkggyZa4qq2iAcjCxM4wokMKPaWr0eZqI4M6H49FQ1KFXPlUTtPxVKq6hEMDJKstIAjtWbeTwQ8L0PIqVLomsUW//wCKkrPaJdgNhBUHO+PGFBagp08GoxZ6czhqYVgxC7qGtLA/ykkdSgHPJtd5mkSpEOiBWVmgqy01gMxwhNOwnsLu0YUw1KJKDRubcx1qo9elUHS6mrGSzpVFjqq7sfMDJCgnrp+vFKh4OGn5aaFy0dTUplalUkCS5Kik5wCnUKcjKlpU9jD408R3UdNW0/XbXNbyiADdSHmVC1wJULRFSSv9aEE4m1zbVPXoMr3Iz6j7NIMEBaw6iYAEKpYn0Bz6cAQBXfn6QiRc55oDXtpp5N0VaheXVbSGaVJKkKwMAiGHTGDnh+8DYRmaAA1dj1EwF8mjIYqsi5HOwMj3HFerRUmpqbYFVjVVYEw5BQXGAGeFaO3mFe08MfLNF5VtGpD2U1D27FVN7x6oajqig5IUzvPGo+sttxB0kVcqaLTFVeQFZkapUEHNR0GNp6aYQfPeTsJ8TpWagq0rJJ67lb4BpqBJADAzIHy/Dg7r3aNQ8gwlRyZ2FpKqQwGckkeyDu3AfxdqF08pahDValMq4aHA0tIYKq0EQP5WGPbghvZAnHac9PTbd5hcFTC+Wqra6sbi7sQIF0F0zHaeGbwxzZaNSXdrWQrim7FmkE2mmrA+pyRH4AKdXUn4RcRMEr1AkzcSqkn02Hue44OeCvEGmAreaV8zpApvaGYS8ZqQFIkyxwFJJmYJZFteIpCb3mviPxHp6+pFRSxKqiZVg4guTAEsvxj1nII3HBjwdzr46IZkNVVKEiVUglWKMZUxSmoFBM2E5jIHW8oq13FS6iBXrpXVUV5AC6lkVZUH7xKOPhJmmSBOLnJNBUe21r3qMtNqqSVWnVFNgpz0s1IVCWAJWbIF2BCLVRlm7j9WXTh0prRVKj0wxqMoatBV3Jaoc3KEVjmcj24nrc2r1ERKPSzU/McYBGIsuExUqViUuPw2VDuF4rc0Zb9S9IEEUHuaIkIpVKazmARcSInA23XdP4gqUnqsQAoZkLOCQ4V/MFlrAqi31ASWiTsbWJEvtcdixNkfSohLkXOXbTu+pK/dvZ5i3G8WIboJLE3OAu7NIG+OFrnfOBVvqVlBpKCFQgMoPYAZDVmk3MPhHSpxJ0/+o1ayPVqKVvqO4VSZNwVQZ3uZVC3EC0EgCWgUtbSFVxSJHl0Soa2MkS1Qg9oHT859Z4Uz6mIH1nudF0Ixr4jiz2B7S14Y5kSoFpABNue6kXJI+Ijs0ZAE5GUvmXLqtH7qu1lI3srpM1GTKuwJyzM6ggiQB23J7kVcgsxRV+8SoFCwFp1EICxmIVTjcyDOTwW1NRHY0qyq6Eys5kQVPaVbO++0evDVfwmM7qOnPV4lIO/8xU5QWp1glOoagQkVXQggUEF1wnfpvYNAKlVEywHDH4x5Wwq6cUvuianl0ymIWVub/nczhj8jJzmxpNLRoE06KhS/W5JmSJAMnEZONs+/GvnK60jmaAKrnv5hSmd8mEifY7zwbZtTWIjp+h8JafvAXL2vChahRmYgMhwWHSyup6X3VleC0Osk7i5R0NZlK1XuBMWhQI3hjCi8gge3fOIr8j0AR69Jp6TSKk7gkFDt3IP4wMHEHXb7wqQdp/Pc987Y9z6xwORvSV9PjtfNyJFzjx9qHRCtSkgkM0M4kZlBNSGDkMvSQYu6hM8S8j/iFTJbTLTSkpSnTos46FtQJ/6h1AJZyqi+LQVWYEx0zVchoNVQeRQgNcfuUkgKWgmJiSo/DjnH8SeQ0NNpTVpqvVWSxbB0ADUs6LiLSzMY2gL6DjUIFKZ4TsjnyrXxCfNw32ZqDU6GndyoAp4ZUw1R1oxKm1VzsRvaJAu8t061KdJQoKKt7sT927lFQotx+8pC2S8lSEUAvcSoHlXiTRpQWk6s4p9NpuZWXBptYxtPSydEYPpuW/lvOE1Cl0MwYcGZBI7nv3F0Rvg8SdRnZRQUj3nJgAaibllqMziSZmZJMyDMkkyDnt89+F/X8zfQVWqUqukpUHtBpOGApsFYB1FFiyo05FpAJmBJPDUtGcH999/zn/O/Gmp0iP0uisBiCqkHfa4NGTH9zsIunynE1njvH5EDCKfPPE+p+x1GGn0zpVRqYqU9VcpLwmA1PrNzEWF7pBmOBXN+V811zL5unpUVvep8cNLhVN11RiBaAIEHcmNuHijyPTq/mJQoq/8AUKQBBG3VAtYe0H9+LyKR7D8p/UfXccXHq62USc4b5iJyv+HzJLV6qhAJYJK7DqlzhQYMtcIAGO3G3jLmOiOmsp16S1adhQI3WVWVKh0KyLWLAK4BIA4k/iRr1otpfNS+nc7lSOklLALlJFw6pi5YgGcG4Q/iil5hFrUBBBUKVWZIgCnTDHIIkqMzwV5CFeifiAqKCRxE/ndImoSnlRNoKmkLhtJUgsu4MEsflx0j+GOnqUdPUnDOlKsuI6KwfaP+agTuYHtxryrxTpKLFzepYZfyHkx/KWCCWkHcf44J+H9VT1HmnTuLadVlp3K1qitTDvSZTBCB0J9VkRsASx9Q+UFWQj3m5MYSiDcNaYZdpAAQkkiQMCGI7gRMegj5cm0NGbbqrst02CajOQB0hWlQq4J6SLywgBcdNq1mGmKVAQ9SoyN26UJDGdoOBdgGe3bmHJdQT9op08VSgtY7hC8ttsQrKSc7nEDgiCENSz7O0+IbhurzGAzRBpLcqyCQ2QgJ7sahkjMW/PipyqkIVDBjfuDI/Mlsn2BHrgbToAKUpyQWT8SEJhs5m447RGN+C5qLpKDMzC73xcxMAT2W6Z9VVvfhKpwBPoTlq2MG6Kr5mvrLiGhBjH3XlrsMGJb8uJNBUFanSDR97SuUzlXpwrD8QVb8T+AXleqFLVaeqzNajAOx73kszYMA9S47/hxvyyu/2IFQQaFRHHbpcFWj5kg/JeKXS9xPPxZyDR9/xqG9U3k0apm6oUJ/+IC4jOc/pnPGObAU6hoJMImmUTufv2lj6klpPueKXibXr5dkFXZL39ukgLB7mQZ7wPlxV8Sc4VNQ+AzhKKlBsGQh2Xc5DiCNst3A4HGtib1WZQb+Japa3/1NQjCvWYnc/d0wqTGYl1ie5224uafmK1LmxBgD1xAM+4mPSZ2yOELS1GaT5jS3Se5OQx3GAGzv+/B+lo3CKUrOBGLUgAbyYBBk/wBTA74zw1+nvvIMf2qmPZgZ9FU4JUkyQnVOcxBMx/x37kH0I4Q/4lzbpAT92NU4YESbjSbyx7rBqDPt6YZKXMY8vDdQMA9+p+x3EdyD34XfHYu09ckA+XWoVlxsLgpg+tsgkcAxBuv7tPN6ZqzIT6j85znR8qLanyUIWXhRJgCEfMEdOSBPdVAG/HTvDnKxo6dt8y0logEz2zP4TP6zzfUapqWoZ4IItZTjEB1mScA2RBORxrqubM5h2mJ+LJypJBuGcWiAB65IEpZDmRQeKlPVacPUOF9TU6Dz3x2lE+XSC1XG5J6F+W1+x2xgHO3E/hvxX9oIRgoY3MImIEiR/wATtJiBEzMnm1CkQZIk3CQATvdGMTALR7zA9OkeHPD60Otoasw6jBNpyTBmZIIBJ3tMzPC3woi1FLlYmNFPGfr9Nvz4kVO8ZP17fvv68UKdT1EH6yT/AIIGScAHianXHz+fv8sdjuPlxMDRlNgiKn8UOT+fp6DDBSsFwCSFqC0L0yQpcL2Pbfbjn/iLQVQGrMHCuk3UWupMajl5ImbIbE9xPfjtWtopVRqbLKuLSpkT+IIIIwQQZByJ34QPFeh+yJ5VQGrQcOoqW9SNKwrwtlzXEz0g2zauZqTK1BVH0igovfiJ501WpTdl85y6IgYheq1VDGofMMFY6TntkAkcM/gzxcNO/kVVqPc4qB5vq3GmqnzEQsWUQCIYsAdjwsrVdVCioCVyGHlM6j+X4a9oaANv341p86TSL/6al5mpe4rULK5SP57KRILnBAJhSC0HinzGxUFwtXHzxT/EEgO+m0leuKYYGpUpOlFWDEMGuEtDYK4mAMQeADeBdTppdSK5sa8IFDXVEW4WEgMojBUnsY9E/wAK6Bq2v0tNr2+/QAuduoFvkCZO+SfU8dj5pe61GVSS1Ssdhm1Gs9f5kEbxmQMwWT/HQHEViyFG1iI3h6o1FdT5qmmyshtYWkCxgGIOyECLtp4WPEvNzWtWk1xWajsNgdgqn2UDYbmM78MX8UawerQpiOlS925l2IUA5MC2Yndid+FdbJoKnS91rn0Jtkyd89Q/3wSAA6p6C5ny4yOL/wBneQ6XklWoA3l1KpJLXobxnMkKrtPzC/nxeq0Kmng011CtEXlTRpCcbOOoXETMf4KaOEdYATcABrYKwHpkj+kwwmelk7ZDIwSshVgViVIeOkEMpM7DpJg53+cY+YjkbTR9nA7qxhGr/DeklcNTrVVCtJDBWYmTBV+ko3/NldgQCp34RPGXLJr+aBCMGVVANqIjMlJVB/8Abtb5kmfXo/JPEl+hWs7S9EijV3JvpsFk/wDyWDJMSc7xwu820gehTBA/7WCBOQi27nFs+234q8R05gdJiGV21dv3gahyunU+1lkBanWrMpEq2xI+EgkAsce/AzS8tphKjFAxwZbq7gkS3+cj58NlCnauoacu7NmNySAMfgPz4DmmVAH9XR+fb5ZwPfHGF2PBnrp0+MeYgbe3rOg1a0imAAWiAO5yCYY7EQO4B9B2pc3csuqDrKNpKTYgfCUwBMAAyY9mE5Ee49wCWTvPlx5CGHac45lrPNrF4IUBBkzIucSBAIBY5BP74saGi1RhTQBmJtgmAMREmQFNpxB2npmOPce4oICJt2E7I5yvrbk8xtvo8vpiq7ebVYqKYE2hrWGOkWzaxJ+UZ6uFjWeNK1Qhrj8N2MKNohdpEAfj2JL8Y49wvp1DrqbmY5I2Ezo/FNemQQxgG8KTcGmIySDbMbwYtxg8df0mpuUPETBHqJ3A/b+/GOPcB1agVUPATdS1T1PbYe3/AJ+v2mqamG+Jh2kY/XcDE8e49xDUr9pWr+STJpq5wbmVScz3In19uMvVJ6YHy7bg7REZ2x349x7jCTYE0C5Scfe6YHE11g43Cu42WYJUenyHGmrFlGpHpVcd9yzE9XsTiePce4qQnTJcn3iJzLx0nm61VuP/AE6Y/wD5d2+e3twreWQytuRDDaMTvtO+DjHy49x7ivUeJ6uDGvgqf72hjWveWgxePMTeRUpr2PaaUg+6r6Txdp8wZ9LSU4LsoPpErPb2Hft8uM8e4E7oJem2dgPn8v3hOg7ImsoyIqWaoAgkdLBKwbOZFpjI+fa3r6dvkUxjqRQOwCKp/H4ffj3HuFndRf8AdhEdOoTqnAm2oS2lGxyY+cH19p4H1tGWsxgMD8zkqPlscjtx7j3Ag1PQxnt7z//Z"/>
          <p:cNvSpPr>
            <a:spLocks noChangeAspect="1" noChangeArrowheads="1"/>
          </p:cNvSpPr>
          <p:nvPr/>
        </p:nvSpPr>
        <p:spPr bwMode="auto">
          <a:xfrm>
            <a:off x="63500" y="-906463"/>
            <a:ext cx="1676400" cy="189547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2534" name="Picture 6" descr="http://es.artquid.com/img/z.gif"/>
          <p:cNvPicPr>
            <a:picLocks noChangeAspect="1" noChangeArrowheads="1"/>
          </p:cNvPicPr>
          <p:nvPr/>
        </p:nvPicPr>
        <p:blipFill>
          <a:blip r:embed="rId2"/>
          <a:srcRect/>
          <a:stretch>
            <a:fillRect/>
          </a:stretch>
        </p:blipFill>
        <p:spPr bwMode="auto">
          <a:xfrm>
            <a:off x="80963" y="-1630363"/>
            <a:ext cx="4286250" cy="3409951"/>
          </a:xfrm>
          <a:prstGeom prst="rect">
            <a:avLst/>
          </a:prstGeom>
          <a:noFill/>
        </p:spPr>
      </p:pic>
      <p:pic>
        <p:nvPicPr>
          <p:cNvPr id="22538" name="Picture 10" descr="http://s1.artquid.fr/art/1/6/67119.1965670643.3.o1234371837.jpg"/>
          <p:cNvPicPr>
            <a:picLocks noChangeAspect="1" noChangeArrowheads="1"/>
          </p:cNvPicPr>
          <p:nvPr/>
        </p:nvPicPr>
        <p:blipFill>
          <a:blip r:embed="rId3" cstate="print"/>
          <a:srcRect/>
          <a:stretch>
            <a:fillRect/>
          </a:stretch>
        </p:blipFill>
        <p:spPr bwMode="auto">
          <a:xfrm>
            <a:off x="4716016" y="764704"/>
            <a:ext cx="4210422" cy="3816424"/>
          </a:xfrm>
          <a:prstGeom prst="rect">
            <a:avLst/>
          </a:prstGeom>
          <a:noFill/>
        </p:spPr>
      </p:pic>
      <p:sp>
        <p:nvSpPr>
          <p:cNvPr id="9" name="8 Rectángulo"/>
          <p:cNvSpPr/>
          <p:nvPr/>
        </p:nvSpPr>
        <p:spPr>
          <a:xfrm>
            <a:off x="4644008" y="4797151"/>
            <a:ext cx="4248472" cy="1938992"/>
          </a:xfrm>
          <a:prstGeom prst="rect">
            <a:avLst/>
          </a:prstGeom>
          <a:solidFill>
            <a:srgbClr val="FFFF00"/>
          </a:solidFill>
        </p:spPr>
        <p:txBody>
          <a:bodyPr wrap="square">
            <a:spAutoFit/>
          </a:bodyPr>
          <a:lstStyle/>
          <a:p>
            <a:pPr algn="ctr"/>
            <a:r>
              <a:rPr lang="es-CO" sz="2400" dirty="0" smtClean="0"/>
              <a:t>El celo de Dios pos su iglesia se manifestó cuando Moisés lleno de ira al ver el otro dios de Israel, arrojó las tablas de la ley, y se quebraron</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i="1" dirty="0" smtClean="0"/>
              <a:t>¿Quiénes son las vírgenes que van al encuentro del Esposo?</a:t>
            </a:r>
            <a:endParaRPr lang="es-CO" i="1" dirty="0"/>
          </a:p>
        </p:txBody>
      </p:sp>
      <p:sp>
        <p:nvSpPr>
          <p:cNvPr id="3" name="2 Marcador de contenido"/>
          <p:cNvSpPr>
            <a:spLocks noGrp="1"/>
          </p:cNvSpPr>
          <p:nvPr>
            <p:ph idx="1"/>
          </p:nvPr>
        </p:nvSpPr>
        <p:spPr>
          <a:xfrm>
            <a:off x="457200" y="1600201"/>
            <a:ext cx="8229600" cy="1396751"/>
          </a:xfrm>
        </p:spPr>
        <p:txBody>
          <a:bodyPr>
            <a:normAutofit fontScale="92500" lnSpcReduction="20000"/>
          </a:bodyPr>
          <a:lstStyle/>
          <a:p>
            <a:pPr algn="ctr">
              <a:buNone/>
            </a:pPr>
            <a:r>
              <a:rPr lang="es-CO" dirty="0" smtClean="0"/>
              <a:t>  </a:t>
            </a:r>
            <a:r>
              <a:rPr lang="es-CO" dirty="0" smtClean="0">
                <a:solidFill>
                  <a:srgbClr val="FF0000"/>
                </a:solidFill>
              </a:rPr>
              <a:t>Lease Mateo 25: 1-13.</a:t>
            </a:r>
          </a:p>
          <a:p>
            <a:pPr algn="ctr">
              <a:buNone/>
            </a:pPr>
            <a:endParaRPr lang="es-CO" dirty="0" smtClean="0">
              <a:solidFill>
                <a:srgbClr val="FF0000"/>
              </a:solidFill>
            </a:endParaRPr>
          </a:p>
          <a:p>
            <a:pPr algn="ctr">
              <a:buNone/>
            </a:pPr>
            <a:r>
              <a:rPr lang="es-CO" dirty="0" smtClean="0">
                <a:solidFill>
                  <a:srgbClr val="FF0000"/>
                </a:solidFill>
              </a:rPr>
              <a:t>¿Quiénes son la diez vírgenes?</a:t>
            </a:r>
          </a:p>
        </p:txBody>
      </p:sp>
      <p:sp>
        <p:nvSpPr>
          <p:cNvPr id="4" name="3 Rectángulo"/>
          <p:cNvSpPr/>
          <p:nvPr/>
        </p:nvSpPr>
        <p:spPr>
          <a:xfrm>
            <a:off x="323528" y="3428999"/>
            <a:ext cx="4824536" cy="3662541"/>
          </a:xfrm>
          <a:prstGeom prst="rect">
            <a:avLst/>
          </a:prstGeom>
        </p:spPr>
        <p:txBody>
          <a:bodyPr wrap="square">
            <a:spAutoFit/>
          </a:bodyPr>
          <a:lstStyle/>
          <a:p>
            <a:pPr algn="ctr">
              <a:buNone/>
            </a:pPr>
            <a:r>
              <a:rPr lang="es-CO" sz="3600" dirty="0" smtClean="0">
                <a:solidFill>
                  <a:srgbClr val="0070C0"/>
                </a:solidFill>
              </a:rPr>
              <a:t>Las vírgenes representan a todos aquellos que forman parte de la iglesia, pero aquí no aparece la novia del Esposo.</a:t>
            </a:r>
          </a:p>
          <a:p>
            <a:pPr>
              <a:buNone/>
            </a:pPr>
            <a:r>
              <a:rPr lang="es-CO" sz="1600" dirty="0" smtClean="0">
                <a:solidFill>
                  <a:srgbClr val="FF0000"/>
                </a:solidFill>
              </a:rPr>
              <a:t> </a:t>
            </a:r>
            <a:endParaRPr lang="es-CO" sz="1600" dirty="0">
              <a:solidFill>
                <a:srgbClr val="FF0000"/>
              </a:solidFill>
            </a:endParaRPr>
          </a:p>
        </p:txBody>
      </p:sp>
      <p:pic>
        <p:nvPicPr>
          <p:cNvPr id="5" name="Picture 2" descr="http://t0.gstatic.com/images?q=tbn:ANd9GcS4do6FJhYG9VK-m_Jxk7qJWfH7otJcgq8onjdBInH1mrpg3ghrQg"/>
          <p:cNvPicPr>
            <a:picLocks noChangeAspect="1" noChangeArrowheads="1"/>
          </p:cNvPicPr>
          <p:nvPr/>
        </p:nvPicPr>
        <p:blipFill>
          <a:blip r:embed="rId2" cstate="print"/>
          <a:srcRect/>
          <a:stretch>
            <a:fillRect/>
          </a:stretch>
        </p:blipFill>
        <p:spPr bwMode="auto">
          <a:xfrm>
            <a:off x="5220072" y="3356992"/>
            <a:ext cx="360040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i="1" dirty="0" smtClean="0">
                <a:latin typeface="Agency FB" pitchFamily="34" charset="0"/>
              </a:rPr>
              <a:t>¿Qué proceso debe cumplir la iglesia para participar del banquete?</a:t>
            </a:r>
            <a:endParaRPr lang="es-CO" i="1" dirty="0">
              <a:latin typeface="Agency FB" pitchFamily="34" charset="0"/>
            </a:endParaRPr>
          </a:p>
        </p:txBody>
      </p:sp>
      <p:sp>
        <p:nvSpPr>
          <p:cNvPr id="3" name="2 Marcador de contenido"/>
          <p:cNvSpPr>
            <a:spLocks noGrp="1"/>
          </p:cNvSpPr>
          <p:nvPr>
            <p:ph idx="1"/>
          </p:nvPr>
        </p:nvSpPr>
        <p:spPr>
          <a:xfrm>
            <a:off x="457200" y="1600201"/>
            <a:ext cx="8229600" cy="748680"/>
          </a:xfrm>
        </p:spPr>
        <p:txBody>
          <a:bodyPr/>
          <a:lstStyle/>
          <a:p>
            <a:pPr algn="ctr">
              <a:buNone/>
            </a:pPr>
            <a:r>
              <a:rPr lang="es-CO" b="1" dirty="0" smtClean="0">
                <a:solidFill>
                  <a:srgbClr val="FF0000"/>
                </a:solidFill>
              </a:rPr>
              <a:t>Lease Mateo 22:1-14.</a:t>
            </a:r>
          </a:p>
          <a:p>
            <a:pPr algn="ctr">
              <a:buNone/>
            </a:pPr>
            <a:endParaRPr lang="es-CO" b="1" dirty="0">
              <a:solidFill>
                <a:srgbClr val="FF0000"/>
              </a:solidFill>
            </a:endParaRPr>
          </a:p>
        </p:txBody>
      </p:sp>
      <p:sp>
        <p:nvSpPr>
          <p:cNvPr id="4" name="3 Rectángulo"/>
          <p:cNvSpPr/>
          <p:nvPr/>
        </p:nvSpPr>
        <p:spPr>
          <a:xfrm>
            <a:off x="251520" y="2636912"/>
            <a:ext cx="5472608" cy="3416320"/>
          </a:xfrm>
          <a:prstGeom prst="rect">
            <a:avLst/>
          </a:prstGeom>
        </p:spPr>
        <p:txBody>
          <a:bodyPr wrap="square">
            <a:spAutoFit/>
          </a:bodyPr>
          <a:lstStyle/>
          <a:p>
            <a:pPr algn="ctr">
              <a:buNone/>
            </a:pPr>
            <a:r>
              <a:rPr lang="es-CO" sz="3600" dirty="0" smtClean="0"/>
              <a:t>Como usted sabe, el “vestido de boda” que le fue entregado a cada uno de los invitados representa  la justicia de Cristo, o sea, el carácter de Cristo. </a:t>
            </a:r>
            <a:endParaRPr lang="es-CO" sz="3600" b="1" dirty="0" smtClean="0">
              <a:solidFill>
                <a:srgbClr val="FF0000"/>
              </a:solidFill>
            </a:endParaRPr>
          </a:p>
        </p:txBody>
      </p:sp>
      <p:pic>
        <p:nvPicPr>
          <p:cNvPr id="1026" name="Picture 2" descr="http://t1.gstatic.com/images?q=tbn:ANd9GcTCST5_wMxYetDJr-77hMxxxflUXqt-AkQ7V1t_GU_yrKt6TvbvWg"/>
          <p:cNvPicPr>
            <a:picLocks noChangeAspect="1" noChangeArrowheads="1"/>
          </p:cNvPicPr>
          <p:nvPr/>
        </p:nvPicPr>
        <p:blipFill>
          <a:blip r:embed="rId2" cstate="print"/>
          <a:srcRect/>
          <a:stretch>
            <a:fillRect/>
          </a:stretch>
        </p:blipFill>
        <p:spPr bwMode="auto">
          <a:xfrm>
            <a:off x="6012160" y="2636912"/>
            <a:ext cx="2808312"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568952" cy="6192688"/>
          </a:xfrm>
        </p:spPr>
        <p:txBody>
          <a:bodyPr>
            <a:normAutofit fontScale="92500" lnSpcReduction="10000"/>
          </a:bodyPr>
          <a:lstStyle/>
          <a:p>
            <a:pPr algn="ctr">
              <a:buNone/>
            </a:pPr>
            <a:r>
              <a:rPr lang="es-CO" dirty="0" smtClean="0"/>
              <a:t>     </a:t>
            </a:r>
          </a:p>
          <a:p>
            <a:pPr algn="ctr">
              <a:buNone/>
            </a:pPr>
            <a:r>
              <a:rPr lang="es-CO" dirty="0" smtClean="0"/>
              <a:t>   A ese vestido se refiere Pablo cuando dice: “</a:t>
            </a:r>
            <a:r>
              <a:rPr lang="es-CO" u="sng" dirty="0" smtClean="0">
                <a:solidFill>
                  <a:srgbClr val="0070C0"/>
                </a:solidFill>
              </a:rPr>
              <a:t>Vestíos</a:t>
            </a:r>
            <a:r>
              <a:rPr lang="es-CO" dirty="0" smtClean="0">
                <a:solidFill>
                  <a:srgbClr val="0070C0"/>
                </a:solidFill>
              </a:rPr>
              <a:t>, pues, como escogidos de Dios, santos y amados, </a:t>
            </a:r>
            <a:r>
              <a:rPr lang="es-CO" dirty="0" smtClean="0"/>
              <a:t>de</a:t>
            </a:r>
            <a:r>
              <a:rPr lang="es-CO" dirty="0" smtClean="0">
                <a:solidFill>
                  <a:srgbClr val="0070C0"/>
                </a:solidFill>
              </a:rPr>
              <a:t> entrañas de misericordia, </a:t>
            </a:r>
            <a:r>
              <a:rPr lang="es-CO" dirty="0" smtClean="0"/>
              <a:t>de</a:t>
            </a:r>
            <a:r>
              <a:rPr lang="es-CO" dirty="0" smtClean="0">
                <a:solidFill>
                  <a:srgbClr val="0070C0"/>
                </a:solidFill>
              </a:rPr>
              <a:t> benignidad, </a:t>
            </a:r>
            <a:r>
              <a:rPr lang="es-CO" dirty="0" smtClean="0"/>
              <a:t>de </a:t>
            </a:r>
            <a:r>
              <a:rPr lang="es-CO" dirty="0" smtClean="0">
                <a:solidFill>
                  <a:srgbClr val="0070C0"/>
                </a:solidFill>
              </a:rPr>
              <a:t>humildad, </a:t>
            </a:r>
            <a:r>
              <a:rPr lang="es-CO" dirty="0" smtClean="0"/>
              <a:t>de</a:t>
            </a:r>
            <a:r>
              <a:rPr lang="es-CO" dirty="0" smtClean="0">
                <a:solidFill>
                  <a:srgbClr val="0070C0"/>
                </a:solidFill>
              </a:rPr>
              <a:t> mansedumbre, </a:t>
            </a:r>
            <a:r>
              <a:rPr lang="es-CO" dirty="0" smtClean="0"/>
              <a:t>de</a:t>
            </a:r>
            <a:r>
              <a:rPr lang="es-CO" dirty="0" smtClean="0">
                <a:solidFill>
                  <a:srgbClr val="0070C0"/>
                </a:solidFill>
              </a:rPr>
              <a:t> longanimidad</a:t>
            </a:r>
            <a:r>
              <a:rPr lang="es-CO" dirty="0" smtClean="0"/>
              <a:t>, </a:t>
            </a:r>
            <a:r>
              <a:rPr lang="es-CO" b="1" baseline="30000" dirty="0" smtClean="0"/>
              <a:t> </a:t>
            </a:r>
            <a:r>
              <a:rPr lang="es-CO" dirty="0" smtClean="0">
                <a:solidFill>
                  <a:srgbClr val="0070C0"/>
                </a:solidFill>
              </a:rPr>
              <a:t>soportándoos unos a otros, </a:t>
            </a:r>
            <a:r>
              <a:rPr lang="es-CO" dirty="0" smtClean="0"/>
              <a:t>y</a:t>
            </a:r>
            <a:r>
              <a:rPr lang="es-CO" dirty="0" smtClean="0">
                <a:solidFill>
                  <a:srgbClr val="0070C0"/>
                </a:solidFill>
              </a:rPr>
              <a:t> perdonándoos unos a otros. </a:t>
            </a:r>
          </a:p>
          <a:p>
            <a:pPr algn="ctr">
              <a:buNone/>
            </a:pPr>
            <a:endParaRPr lang="es-CO" dirty="0" smtClean="0">
              <a:solidFill>
                <a:srgbClr val="0070C0"/>
              </a:solidFill>
            </a:endParaRPr>
          </a:p>
          <a:p>
            <a:pPr algn="ctr">
              <a:buNone/>
            </a:pPr>
            <a:r>
              <a:rPr lang="es-CO" dirty="0" smtClean="0">
                <a:solidFill>
                  <a:srgbClr val="0070C0"/>
                </a:solidFill>
              </a:rPr>
              <a:t>    Si alguno tuviere queja contra otro, de la manera que Cristo os perdonó, así también </a:t>
            </a:r>
            <a:r>
              <a:rPr lang="es-CO" i="1" dirty="0" smtClean="0">
                <a:solidFill>
                  <a:srgbClr val="0070C0"/>
                </a:solidFill>
              </a:rPr>
              <a:t>hacedlo vosotros</a:t>
            </a:r>
            <a:r>
              <a:rPr lang="es-CO" b="1" i="1" dirty="0" smtClean="0"/>
              <a:t>. </a:t>
            </a:r>
            <a:r>
              <a:rPr lang="es-CO" baseline="30000" dirty="0" smtClean="0"/>
              <a:t> </a:t>
            </a:r>
            <a:r>
              <a:rPr lang="es-CO" dirty="0" smtClean="0"/>
              <a:t>Y sobre todas estas cosas, </a:t>
            </a:r>
            <a:r>
              <a:rPr lang="es-CO" i="1" u="sng" dirty="0" smtClean="0">
                <a:solidFill>
                  <a:srgbClr val="0070C0"/>
                </a:solidFill>
              </a:rPr>
              <a:t>vestíos</a:t>
            </a:r>
            <a:r>
              <a:rPr lang="es-CO" i="1" dirty="0" smtClean="0">
                <a:solidFill>
                  <a:srgbClr val="0070C0"/>
                </a:solidFill>
              </a:rPr>
              <a:t> de amor que es el vínculo de perfección</a:t>
            </a:r>
            <a:r>
              <a:rPr lang="es-CO" i="1" dirty="0" smtClean="0"/>
              <a:t>” </a:t>
            </a:r>
            <a:r>
              <a:rPr lang="es-CO" i="1" dirty="0" smtClean="0">
                <a:solidFill>
                  <a:srgbClr val="FF0000"/>
                </a:solidFill>
              </a:rPr>
              <a:t>(Colosenses 3:12-14).</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to="" calcmode="lin" valueType="num">
                                      <p:cBhvr>
                                        <p:cTn id="1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s2.mm.bing.net/images/thumbnail.aspx?q=4979968013238817&amp;id=0d0291f97f18248da0a326915510a19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764704"/>
            <a:ext cx="3600400" cy="51845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251520" y="332656"/>
            <a:ext cx="4608512" cy="6264696"/>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t>Cristo es el mejor modelo tanto para los novios como para los esposos, y quien quiera ser feliz como novio o esposo debiera decir: «Padre nuestro que estas en el cielo, gracias por amarme, ayúdame a imitar cada día al </a:t>
            </a:r>
            <a:r>
              <a:rPr lang="es-CO" sz="2800" dirty="0" smtClean="0"/>
              <a:t>Esposo </a:t>
            </a:r>
            <a:r>
              <a:rPr lang="es-CO" sz="2800" dirty="0"/>
              <a:t>modelo, que cada vez me parezca más a Él, se lo pido en el Nombre de Cristo Jesús. Amen. </a:t>
            </a:r>
            <a:endParaRPr lang="es-CO" sz="2800" dirty="0"/>
          </a:p>
        </p:txBody>
      </p:sp>
    </p:spTree>
    <p:extLst>
      <p:ext uri="{BB962C8B-B14F-4D97-AF65-F5344CB8AC3E}">
        <p14:creationId xmlns:p14="http://schemas.microsoft.com/office/powerpoint/2010/main" val="337797570"/>
      </p:ext>
    </p:extLst>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5606</TotalTime>
  <Words>1449</Words>
  <Application>Microsoft Office PowerPoint</Application>
  <PresentationFormat>Presentación en pantalla (4:3)</PresentationFormat>
  <Paragraphs>88</Paragraphs>
  <Slides>25</Slides>
  <Notes>0</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Es decir: Dios espera que la iglesia camine con Él permanentemente.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¿Quiénes son las vírgenes que van al encuentro del Esposo?</vt:lpstr>
      <vt:lpstr>¿Qué proceso debe cumplir la iglesia para participar del banquete?</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NOVIA DEL CORDERO.</dc:title>
  <dc:creator>FAMILIA FIERRO CH</dc:creator>
  <cp:lastModifiedBy>FAMILIA FIERRO CH</cp:lastModifiedBy>
  <cp:revision>532</cp:revision>
  <dcterms:created xsi:type="dcterms:W3CDTF">2012-04-29T11:11:23Z</dcterms:created>
  <dcterms:modified xsi:type="dcterms:W3CDTF">2012-08-29T21:37:19Z</dcterms:modified>
</cp:coreProperties>
</file>